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Override7.xml" ContentType="application/vnd.openxmlformats-officedocument.themeOverr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5.xml" ContentType="application/vnd.openxmlformats-officedocument.themeOverride+xml"/>
  <Override PartName="/ppt/theme/themeOverride10.xml" ContentType="application/vnd.openxmlformats-officedocument.themeOverr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theme/themeOverride3.xml" ContentType="application/vnd.openxmlformats-officedocument.themeOverride+xml"/>
  <Override PartName="/ppt/theme/themeOverride4.xml" ContentType="application/vnd.openxmlformats-officedocument.themeOverr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Override8.xml" ContentType="application/vnd.openxmlformats-officedocument.themeOverr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Override6.xml" ContentType="application/vnd.openxmlformats-officedocument.themeOverr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80" r:id="rId3"/>
    <p:sldId id="293" r:id="rId4"/>
    <p:sldId id="285" r:id="rId5"/>
    <p:sldId id="286" r:id="rId6"/>
    <p:sldId id="276" r:id="rId7"/>
    <p:sldId id="258" r:id="rId8"/>
    <p:sldId id="271" r:id="rId9"/>
    <p:sldId id="272" r:id="rId10"/>
    <p:sldId id="287" r:id="rId11"/>
    <p:sldId id="260" r:id="rId12"/>
    <p:sldId id="261" r:id="rId13"/>
    <p:sldId id="288" r:id="rId14"/>
    <p:sldId id="277" r:id="rId15"/>
    <p:sldId id="291" r:id="rId16"/>
    <p:sldId id="292" r:id="rId17"/>
    <p:sldId id="297" r:id="rId18"/>
    <p:sldId id="295" r:id="rId19"/>
    <p:sldId id="296" r:id="rId20"/>
    <p:sldId id="283" r:id="rId21"/>
    <p:sldId id="284" r:id="rId22"/>
    <p:sldId id="294" r:id="rId23"/>
  </p:sldIdLst>
  <p:sldSz cx="9144000" cy="6858000" type="screen4x3"/>
  <p:notesSz cx="6858000" cy="9144000"/>
  <p:defaultTextStyle>
    <a:defPPr>
      <a:defRPr lang="es-ES_trad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4365"/>
    <a:srgbClr val="292929"/>
    <a:srgbClr val="666699"/>
    <a:srgbClr val="FFFFFF"/>
    <a:srgbClr val="0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40" d="100"/>
          <a:sy n="40" d="100"/>
        </p:scale>
        <p:origin x="-102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22" name="Rectangle 126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00200"/>
            <a:ext cx="7772400" cy="1973263"/>
          </a:xfrm>
        </p:spPr>
        <p:txBody>
          <a:bodyPr/>
          <a:lstStyle>
            <a:lvl1pPr>
              <a:defRPr sz="5100"/>
            </a:lvl1pPr>
          </a:lstStyle>
          <a:p>
            <a:r>
              <a:rPr lang="es-ES_tradnl"/>
              <a:t>Haga clic para cambiar el estilo de título	</a:t>
            </a:r>
          </a:p>
        </p:txBody>
      </p:sp>
      <p:sp>
        <p:nvSpPr>
          <p:cNvPr id="55423" name="Rectangle 12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Rectangle 128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Rectangle 12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Rectangle 13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pPr>
              <a:defRPr/>
            </a:pPr>
            <a:fld id="{085719A3-9227-4F56-B3F0-9A26442514A5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Rectangle 12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Rectangle 1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Rectangle 12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BB4633-F9B6-4511-A335-9ED483EF8B32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Rectangle 12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Rectangle 1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Rectangle 12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31504C-CBA5-47B1-9EE2-7805CECEA886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Rectangle 12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Rectangle 1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Rectangle 12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8A2F6C-292F-4450-9984-714CDB3FF5B8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12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Rectangle 1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Rectangle 12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403197-F061-45A3-AB8E-7A08BA0A8235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5" name="Rectangle 12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Rectangle 1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Rectangle 12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F27A4D-C6E9-439B-B2B4-57ABA424A160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7" name="Rectangle 12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8" name="Rectangle 1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9" name="Rectangle 12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57BA9D-D2DB-4561-871B-0BE7FA7D8795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Rectangle 12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4" name="Rectangle 1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Rectangle 12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EB1771-430C-4CC5-AB29-1E7B53AFDA9D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" name="Rectangle 1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4" name="Rectangle 12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D03C43-2D6D-407D-B589-35202E85028C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12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Rectangle 1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Rectangle 12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1499C8-603B-40C0-A82B-C1A60A618E0F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VE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12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Rectangle 1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Rectangle 12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C928F8-FC11-47EC-BCA7-9EB50A4FB3A0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98" name="Rectangle 12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4399" name="Rectangle 12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4400" name="Rectangle 1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fld id="{70169293-9D4C-4BF0-923A-28EFC1BF7292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54401" name="Rectangle 12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</a:p>
        </p:txBody>
      </p:sp>
      <p:sp>
        <p:nvSpPr>
          <p:cNvPr id="54402" name="Rectangle 130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smtClean="0"/>
              <a:t>Haga clic para cambiar el estilo de título	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2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u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u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u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u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u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u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u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2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9.gi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1196975"/>
            <a:ext cx="7772400" cy="1973263"/>
          </a:xfrm>
        </p:spPr>
        <p:txBody>
          <a:bodyPr/>
          <a:lstStyle/>
          <a:p>
            <a:pPr eaLnBrk="1" hangingPunct="1">
              <a:defRPr/>
            </a:pPr>
            <a:r>
              <a:rPr lang="es-ES_tradnl" sz="4300" b="1" smtClean="0"/>
              <a:t>LAS TIC Y LOS PROGRAMAS ACADÉMICOS DE FUNDAUC 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1913" y="3357563"/>
            <a:ext cx="6400800" cy="2808287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s-ES_tradnl" sz="2000" smtClean="0"/>
              <a:t>EQUIPO DE TRABAJO: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s-ES_tradnl" sz="2000" smtClean="0"/>
              <a:t>Andrés Casadiego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s-ES_tradnl" sz="2000" smtClean="0"/>
              <a:t>Hilda de Asunción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s-ES_tradnl" sz="2000" smtClean="0"/>
              <a:t>Víctor Falcón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s-ES_tradnl" sz="2000" smtClean="0"/>
              <a:t>Augusto Narza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s-ES_tradnl" sz="2000" smtClean="0"/>
              <a:t>Oriana Gómez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s-ES_tradnl" sz="2000" smtClean="0"/>
              <a:t>Francisco Torrez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s-ES_tradnl" sz="2000" smtClean="0"/>
              <a:t>Aroldo Hernandez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s-ES_tradnl" sz="2000" smtClean="0"/>
              <a:t>Jaime Font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68313" y="1125538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4000" b="1" kern="0" dirty="0" smtClean="0">
                <a:solidFill>
                  <a:srgbClr val="21436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endParaRPr lang="es-ES_tradnl" sz="4000" b="1" kern="0" dirty="0">
              <a:solidFill>
                <a:srgbClr val="214365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2571736" y="2428868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 smtClean="0">
                <a:solidFill>
                  <a:srgbClr val="214365"/>
                </a:solidFill>
              </a:rPr>
              <a:t>Infraestructura tecnológica</a:t>
            </a:r>
            <a:endParaRPr lang="en-US" dirty="0">
              <a:solidFill>
                <a:srgbClr val="214365"/>
              </a:solidFill>
            </a:endParaRPr>
          </a:p>
        </p:txBody>
      </p:sp>
      <p:grpSp>
        <p:nvGrpSpPr>
          <p:cNvPr id="9" name="8 Grupo"/>
          <p:cNvGrpSpPr/>
          <p:nvPr/>
        </p:nvGrpSpPr>
        <p:grpSpPr>
          <a:xfrm>
            <a:off x="500034" y="3143248"/>
            <a:ext cx="8472528" cy="3119439"/>
            <a:chOff x="500034" y="3143248"/>
            <a:chExt cx="8472528" cy="311943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3143248"/>
              <a:ext cx="3214710" cy="2502882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57620" y="4357694"/>
              <a:ext cx="1904993" cy="1904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15074" y="4500570"/>
              <a:ext cx="2757488" cy="1423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57752" y="3286124"/>
              <a:ext cx="1000122" cy="1000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000892" y="3286124"/>
              <a:ext cx="1238237" cy="928678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468313" y="1125538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4000" b="1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ETAPAS </a:t>
            </a:r>
            <a:endParaRPr lang="es-ES_tradnl" sz="4000" b="1" kern="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8" name="7 Grupo"/>
          <p:cNvGrpSpPr/>
          <p:nvPr/>
        </p:nvGrpSpPr>
        <p:grpSpPr>
          <a:xfrm>
            <a:off x="571472" y="3071810"/>
            <a:ext cx="8001044" cy="2571768"/>
            <a:chOff x="571472" y="3071810"/>
            <a:chExt cx="8001044" cy="257176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1472" y="3071810"/>
              <a:ext cx="3429024" cy="2571768"/>
            </a:xfrm>
            <a:prstGeom prst="rect">
              <a:avLst/>
            </a:prstGeom>
            <a:noFill/>
            <a:ln w="9525">
              <a:solidFill>
                <a:srgbClr val="214365"/>
              </a:solidFill>
              <a:miter lim="800000"/>
              <a:headEnd/>
              <a:tailEnd/>
            </a:ln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00562" y="3857628"/>
              <a:ext cx="1631392" cy="1214436"/>
            </a:xfrm>
            <a:prstGeom prst="rect">
              <a:avLst/>
            </a:prstGeom>
            <a:noFill/>
            <a:ln w="9525">
              <a:solidFill>
                <a:srgbClr val="214365"/>
              </a:solidFill>
              <a:miter lim="800000"/>
              <a:headEnd/>
              <a:tailEnd/>
            </a:ln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00826" y="3357562"/>
              <a:ext cx="2071690" cy="2071690"/>
            </a:xfrm>
            <a:prstGeom prst="rect">
              <a:avLst/>
            </a:prstGeom>
            <a:noFill/>
            <a:ln w="9525">
              <a:solidFill>
                <a:srgbClr val="214365"/>
              </a:solidFill>
              <a:miter lim="800000"/>
              <a:headEnd/>
              <a:tailEnd/>
            </a:ln>
          </p:spPr>
        </p:pic>
      </p:grpSp>
      <p:sp>
        <p:nvSpPr>
          <p:cNvPr id="7" name="6 Rectángulo"/>
          <p:cNvSpPr/>
          <p:nvPr/>
        </p:nvSpPr>
        <p:spPr>
          <a:xfrm>
            <a:off x="3357554" y="2428868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 smtClean="0">
                <a:solidFill>
                  <a:srgbClr val="214365"/>
                </a:solidFill>
              </a:rPr>
              <a:t>Diseño Académico</a:t>
            </a:r>
            <a:endParaRPr lang="en-US" dirty="0">
              <a:solidFill>
                <a:srgbClr val="214365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468313" y="1125538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s-ES_tradnl" sz="4000" b="1" kern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ETAPAS</a:t>
            </a:r>
            <a:endParaRPr lang="es-ES_tradnl" sz="4000" b="1" kern="0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8" name="7 Grupo"/>
          <p:cNvGrpSpPr/>
          <p:nvPr/>
        </p:nvGrpSpPr>
        <p:grpSpPr>
          <a:xfrm>
            <a:off x="357158" y="3071810"/>
            <a:ext cx="8564086" cy="2990862"/>
            <a:chOff x="357158" y="3071810"/>
            <a:chExt cx="8564086" cy="2990862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7158" y="3286124"/>
              <a:ext cx="2428852" cy="1590898"/>
            </a:xfrm>
            <a:prstGeom prst="rect">
              <a:avLst/>
            </a:prstGeom>
            <a:noFill/>
            <a:ln w="9525">
              <a:solidFill>
                <a:srgbClr val="214365"/>
              </a:solidFill>
              <a:miter lim="800000"/>
              <a:headEnd/>
              <a:tailEnd/>
            </a:ln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00232" y="4500570"/>
              <a:ext cx="2109247" cy="1038218"/>
            </a:xfrm>
            <a:prstGeom prst="rect">
              <a:avLst/>
            </a:prstGeom>
            <a:noFill/>
            <a:ln w="9525">
              <a:solidFill>
                <a:srgbClr val="214365"/>
              </a:solidFill>
              <a:miter lim="800000"/>
              <a:headEnd/>
              <a:tailEnd/>
            </a:ln>
          </p:spPr>
        </p:pic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429124" y="3071810"/>
              <a:ext cx="2969879" cy="1995492"/>
            </a:xfrm>
            <a:prstGeom prst="rect">
              <a:avLst/>
            </a:prstGeom>
            <a:noFill/>
            <a:ln w="9525">
              <a:solidFill>
                <a:srgbClr val="214365"/>
              </a:solidFill>
              <a:miter lim="800000"/>
              <a:headEnd/>
              <a:tailEnd/>
            </a:ln>
          </p:spPr>
        </p:pic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29388" y="4572008"/>
              <a:ext cx="2491856" cy="1490664"/>
            </a:xfrm>
            <a:prstGeom prst="rect">
              <a:avLst/>
            </a:prstGeom>
            <a:noFill/>
            <a:ln w="9525">
              <a:solidFill>
                <a:srgbClr val="214365"/>
              </a:solidFill>
              <a:miter lim="800000"/>
              <a:headEnd/>
              <a:tailEnd/>
            </a:ln>
          </p:spPr>
        </p:pic>
      </p:grpSp>
      <p:sp>
        <p:nvSpPr>
          <p:cNvPr id="10" name="9 Rectángulo"/>
          <p:cNvSpPr/>
          <p:nvPr/>
        </p:nvSpPr>
        <p:spPr>
          <a:xfrm>
            <a:off x="4000496" y="2357430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 smtClean="0">
                <a:solidFill>
                  <a:srgbClr val="214365"/>
                </a:solidFill>
              </a:rPr>
              <a:t>Gestión</a:t>
            </a:r>
            <a:endParaRPr lang="en-US" dirty="0">
              <a:solidFill>
                <a:srgbClr val="214365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20" y="1428736"/>
            <a:ext cx="5972188" cy="571500"/>
          </a:xfrm>
        </p:spPr>
        <p:txBody>
          <a:bodyPr/>
          <a:lstStyle/>
          <a:p>
            <a:pPr eaLnBrk="1" hangingPunct="1">
              <a:defRPr/>
            </a:pPr>
            <a:r>
              <a:rPr lang="es-ES_tradnl" b="1" dirty="0" smtClean="0">
                <a:solidFill>
                  <a:srgbClr val="214365"/>
                </a:solidFill>
              </a:rPr>
              <a:t>ESPECIFICACIONES</a:t>
            </a:r>
          </a:p>
        </p:txBody>
      </p:sp>
      <p:grpSp>
        <p:nvGrpSpPr>
          <p:cNvPr id="9" name="8 Grupo"/>
          <p:cNvGrpSpPr/>
          <p:nvPr/>
        </p:nvGrpSpPr>
        <p:grpSpPr>
          <a:xfrm>
            <a:off x="285720" y="1071546"/>
            <a:ext cx="8858280" cy="4972071"/>
            <a:chOff x="285720" y="1071546"/>
            <a:chExt cx="8858280" cy="497207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5720" y="2571744"/>
              <a:ext cx="1438275" cy="1438275"/>
            </a:xfrm>
            <a:prstGeom prst="rect">
              <a:avLst/>
            </a:prstGeom>
            <a:noFill/>
            <a:ln w="9525">
              <a:solidFill>
                <a:srgbClr val="214365"/>
              </a:solidFill>
              <a:miter lim="800000"/>
              <a:headEnd/>
              <a:tailEnd/>
            </a:ln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81378" y="2143116"/>
              <a:ext cx="4370444" cy="36099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86500" y="1071546"/>
              <a:ext cx="2857500" cy="3200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7158" y="5000636"/>
              <a:ext cx="1785950" cy="1000126"/>
            </a:xfrm>
            <a:prstGeom prst="rect">
              <a:avLst/>
            </a:prstGeom>
            <a:noFill/>
            <a:ln w="9525">
              <a:solidFill>
                <a:srgbClr val="666699"/>
              </a:solidFill>
              <a:miter lim="800000"/>
              <a:headEnd/>
              <a:tailEnd/>
            </a:ln>
            <a:effectLst/>
          </p:spPr>
        </p:pic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000760" y="4429132"/>
              <a:ext cx="1754875" cy="1614485"/>
            </a:xfrm>
            <a:prstGeom prst="rect">
              <a:avLst/>
            </a:prstGeom>
            <a:noFill/>
            <a:ln w="9525">
              <a:solidFill>
                <a:srgbClr val="214365"/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714348" y="1071546"/>
            <a:ext cx="7615262" cy="785812"/>
          </a:xfrm>
        </p:spPr>
        <p:txBody>
          <a:bodyPr/>
          <a:lstStyle/>
          <a:p>
            <a:pPr eaLnBrk="1" hangingPunct="1">
              <a:defRPr/>
            </a:pPr>
            <a:r>
              <a:rPr lang="es-ES_tradnl" b="1" dirty="0" smtClean="0">
                <a:solidFill>
                  <a:srgbClr val="214365"/>
                </a:solidFill>
              </a:rPr>
              <a:t>GRUPO DE TRABAJO</a:t>
            </a:r>
          </a:p>
        </p:txBody>
      </p:sp>
      <p:grpSp>
        <p:nvGrpSpPr>
          <p:cNvPr id="17" name="16 Grupo"/>
          <p:cNvGrpSpPr/>
          <p:nvPr/>
        </p:nvGrpSpPr>
        <p:grpSpPr>
          <a:xfrm>
            <a:off x="214282" y="1785926"/>
            <a:ext cx="8691602" cy="4335327"/>
            <a:chOff x="214282" y="1785926"/>
            <a:chExt cx="8691602" cy="4335327"/>
          </a:xfrm>
        </p:grpSpPr>
        <p:pic>
          <p:nvPicPr>
            <p:cNvPr id="8199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16" y="1785926"/>
              <a:ext cx="2047868" cy="2047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8" name="17 Grupo"/>
            <p:cNvGrpSpPr/>
            <p:nvPr/>
          </p:nvGrpSpPr>
          <p:grpSpPr>
            <a:xfrm>
              <a:off x="1285852" y="1928802"/>
              <a:ext cx="6162137" cy="4192451"/>
              <a:chOff x="1285852" y="1928802"/>
              <a:chExt cx="6162137" cy="4192451"/>
            </a:xfrm>
          </p:grpSpPr>
          <p:pic>
            <p:nvPicPr>
              <p:cNvPr id="8194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24404" t="16269" r="24348"/>
              <a:stretch>
                <a:fillRect/>
              </a:stretch>
            </p:blipFill>
            <p:spPr bwMode="auto">
              <a:xfrm>
                <a:off x="3830859" y="2252594"/>
                <a:ext cx="1303540" cy="16664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195" name="Picture 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82439" y="3418246"/>
                <a:ext cx="1922867" cy="15045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196" name="Picture 4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258546" y="3483004"/>
                <a:ext cx="1860794" cy="14559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197" name="Picture 5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l="22889" r="23321"/>
              <a:stretch>
                <a:fillRect/>
              </a:stretch>
            </p:blipFill>
            <p:spPr bwMode="auto">
              <a:xfrm>
                <a:off x="3830859" y="4001072"/>
                <a:ext cx="1303540" cy="17182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3" name="12 Rectángulo"/>
              <p:cNvSpPr/>
              <p:nvPr/>
            </p:nvSpPr>
            <p:spPr>
              <a:xfrm>
                <a:off x="3143240" y="5786454"/>
                <a:ext cx="2458692" cy="334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_tradnl" b="1" dirty="0" smtClean="0">
                    <a:solidFill>
                      <a:srgbClr val="214365"/>
                    </a:solidFill>
                  </a:rPr>
                  <a:t>Prof. </a:t>
                </a:r>
                <a:r>
                  <a:rPr lang="es-ES_tradnl" b="1" dirty="0" err="1" smtClean="0">
                    <a:solidFill>
                      <a:srgbClr val="214365"/>
                    </a:solidFill>
                  </a:rPr>
                  <a:t>Naybeth</a:t>
                </a:r>
                <a:r>
                  <a:rPr lang="es-ES_tradnl" b="1" dirty="0" smtClean="0">
                    <a:solidFill>
                      <a:srgbClr val="214365"/>
                    </a:solidFill>
                  </a:rPr>
                  <a:t> Abreu</a:t>
                </a:r>
                <a:endParaRPr lang="en-US" dirty="0">
                  <a:solidFill>
                    <a:srgbClr val="214365"/>
                  </a:solidFill>
                </a:endParaRPr>
              </a:p>
            </p:txBody>
          </p:sp>
          <p:sp>
            <p:nvSpPr>
              <p:cNvPr id="14" name="13 Rectángulo"/>
              <p:cNvSpPr/>
              <p:nvPr/>
            </p:nvSpPr>
            <p:spPr>
              <a:xfrm>
                <a:off x="5214942" y="4929198"/>
                <a:ext cx="2233047" cy="334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_tradnl" b="1" dirty="0" smtClean="0">
                    <a:solidFill>
                      <a:srgbClr val="214365"/>
                    </a:solidFill>
                  </a:rPr>
                  <a:t>Prof. Marcos Forte</a:t>
                </a:r>
                <a:endParaRPr lang="en-US" dirty="0">
                  <a:solidFill>
                    <a:srgbClr val="214365"/>
                  </a:solidFill>
                </a:endParaRPr>
              </a:p>
            </p:txBody>
          </p:sp>
          <p:sp>
            <p:nvSpPr>
              <p:cNvPr id="15" name="14 Rectángulo"/>
              <p:cNvSpPr/>
              <p:nvPr/>
            </p:nvSpPr>
            <p:spPr>
              <a:xfrm>
                <a:off x="1285852" y="4929198"/>
                <a:ext cx="2187083" cy="334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_tradnl" b="1" dirty="0" smtClean="0">
                    <a:solidFill>
                      <a:srgbClr val="214365"/>
                    </a:solidFill>
                  </a:rPr>
                  <a:t>Prof.  José Rangel</a:t>
                </a:r>
                <a:endParaRPr lang="en-US" dirty="0">
                  <a:solidFill>
                    <a:srgbClr val="214365"/>
                  </a:solidFill>
                </a:endParaRPr>
              </a:p>
            </p:txBody>
          </p:sp>
          <p:sp>
            <p:nvSpPr>
              <p:cNvPr id="16" name="15 Rectángulo"/>
              <p:cNvSpPr/>
              <p:nvPr/>
            </p:nvSpPr>
            <p:spPr>
              <a:xfrm>
                <a:off x="2928926" y="1928802"/>
                <a:ext cx="2784623" cy="334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_tradnl" b="1" dirty="0" smtClean="0">
                    <a:solidFill>
                      <a:srgbClr val="214365"/>
                    </a:solidFill>
                  </a:rPr>
                  <a:t>Prof. Andrés Casadiego</a:t>
                </a:r>
                <a:endParaRPr lang="en-US" dirty="0">
                  <a:solidFill>
                    <a:srgbClr val="214365"/>
                  </a:solidFill>
                </a:endParaRPr>
              </a:p>
            </p:txBody>
          </p:sp>
        </p:grpSp>
        <p:pic>
          <p:nvPicPr>
            <p:cNvPr id="8200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14282" y="1785926"/>
              <a:ext cx="1661893" cy="1533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714348" y="1071546"/>
            <a:ext cx="7615262" cy="785812"/>
          </a:xfrm>
        </p:spPr>
        <p:txBody>
          <a:bodyPr/>
          <a:lstStyle/>
          <a:p>
            <a:pPr eaLnBrk="1" hangingPunct="1">
              <a:defRPr/>
            </a:pPr>
            <a:r>
              <a:rPr lang="es-ES_tradnl" b="1" dirty="0" smtClean="0">
                <a:solidFill>
                  <a:srgbClr val="214365"/>
                </a:solidFill>
              </a:rPr>
              <a:t>GRUPO DE TRABAJO</a:t>
            </a:r>
          </a:p>
        </p:txBody>
      </p:sp>
      <p:sp>
        <p:nvSpPr>
          <p:cNvPr id="17" name="16 Rectángulo"/>
          <p:cNvSpPr/>
          <p:nvPr/>
        </p:nvSpPr>
        <p:spPr>
          <a:xfrm>
            <a:off x="2285984" y="2000240"/>
            <a:ext cx="3212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 smtClean="0">
                <a:solidFill>
                  <a:srgbClr val="214365"/>
                </a:solidFill>
              </a:rPr>
              <a:t>Prof. Hilda de Asunción</a:t>
            </a:r>
            <a:endParaRPr lang="en-US" dirty="0">
              <a:solidFill>
                <a:srgbClr val="214365"/>
              </a:solidFill>
            </a:endParaRPr>
          </a:p>
        </p:txBody>
      </p:sp>
      <p:grpSp>
        <p:nvGrpSpPr>
          <p:cNvPr id="10" name="9 Grupo"/>
          <p:cNvGrpSpPr/>
          <p:nvPr/>
        </p:nvGrpSpPr>
        <p:grpSpPr>
          <a:xfrm>
            <a:off x="1857356" y="2643182"/>
            <a:ext cx="6905652" cy="3238512"/>
            <a:chOff x="1857356" y="2643182"/>
            <a:chExt cx="6905652" cy="3238512"/>
          </a:xfrm>
        </p:grpSpPr>
        <p:grpSp>
          <p:nvGrpSpPr>
            <p:cNvPr id="9" name="8 Grupo"/>
            <p:cNvGrpSpPr/>
            <p:nvPr/>
          </p:nvGrpSpPr>
          <p:grpSpPr>
            <a:xfrm>
              <a:off x="6357950" y="4643446"/>
              <a:ext cx="2405058" cy="1238248"/>
              <a:chOff x="6357950" y="4643446"/>
              <a:chExt cx="2405058" cy="1238248"/>
            </a:xfrm>
          </p:grpSpPr>
          <p:pic>
            <p:nvPicPr>
              <p:cNvPr id="10242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357950" y="4643446"/>
                <a:ext cx="2405058" cy="12382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" name="20 Elipse"/>
              <p:cNvSpPr/>
              <p:nvPr/>
            </p:nvSpPr>
            <p:spPr>
              <a:xfrm>
                <a:off x="8321460" y="5349635"/>
                <a:ext cx="253660" cy="26119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26" name="Picture 2" descr="G:\Images\201004\201004A0\04082010475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57356" y="2643182"/>
              <a:ext cx="4192595" cy="314444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714348" y="1071546"/>
            <a:ext cx="7615262" cy="785812"/>
          </a:xfrm>
        </p:spPr>
        <p:txBody>
          <a:bodyPr/>
          <a:lstStyle/>
          <a:p>
            <a:pPr eaLnBrk="1" hangingPunct="1">
              <a:defRPr/>
            </a:pPr>
            <a:r>
              <a:rPr lang="es-ES_tradnl" b="1" dirty="0" smtClean="0">
                <a:solidFill>
                  <a:srgbClr val="214365"/>
                </a:solidFill>
              </a:rPr>
              <a:t>GRUPO DE TRABAJO</a:t>
            </a:r>
          </a:p>
        </p:txBody>
      </p:sp>
      <p:grpSp>
        <p:nvGrpSpPr>
          <p:cNvPr id="5" name="4 Grupo"/>
          <p:cNvGrpSpPr/>
          <p:nvPr/>
        </p:nvGrpSpPr>
        <p:grpSpPr>
          <a:xfrm>
            <a:off x="500034" y="2285992"/>
            <a:ext cx="8229600" cy="2790837"/>
            <a:chOff x="500034" y="2285992"/>
            <a:chExt cx="8229600" cy="2790837"/>
          </a:xfrm>
        </p:grpSpPr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500034" y="2285992"/>
              <a:ext cx="8229600" cy="1581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itchFamily="2" charset="2"/>
                <a:buNone/>
                <a:tabLst/>
                <a:defRPr/>
              </a:pPr>
              <a:r>
                <a:rPr kumimoji="0" lang="es-VE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14365"/>
                  </a:solidFill>
                  <a:uLnTx/>
                  <a:uFillTx/>
                  <a:latin typeface="+mn-lt"/>
                  <a:ea typeface="+mn-ea"/>
                  <a:cs typeface="+mn-cs"/>
                </a:rPr>
                <a:t>El Equipo de la DTA que nos apoya está integrado por: 2 expertos en diseño instruccional, 4 diseñadores gráficos y 2 expertos en diseño interactivo. </a:t>
              </a:r>
              <a:endParaRPr kumimoji="0" lang="es-ES_tradnl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214365"/>
                </a:solidFill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9" name="Picture 4" descr="dta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71868" y="4000504"/>
              <a:ext cx="1905000" cy="1076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0 Grupo"/>
          <p:cNvGrpSpPr/>
          <p:nvPr/>
        </p:nvGrpSpPr>
        <p:grpSpPr>
          <a:xfrm>
            <a:off x="571472" y="1785926"/>
            <a:ext cx="8072494" cy="4429156"/>
            <a:chOff x="571472" y="1785926"/>
            <a:chExt cx="8072494" cy="4429156"/>
          </a:xfrm>
        </p:grpSpPr>
        <p:grpSp>
          <p:nvGrpSpPr>
            <p:cNvPr id="3" name="5 Grupo"/>
            <p:cNvGrpSpPr/>
            <p:nvPr/>
          </p:nvGrpSpPr>
          <p:grpSpPr>
            <a:xfrm>
              <a:off x="2285984" y="2857496"/>
              <a:ext cx="4714908" cy="2928958"/>
              <a:chOff x="1785918" y="2500306"/>
              <a:chExt cx="4714908" cy="2928958"/>
            </a:xfrm>
          </p:grpSpPr>
          <p:sp>
            <p:nvSpPr>
              <p:cNvPr id="5" name="4 Triángulo isósceles"/>
              <p:cNvSpPr/>
              <p:nvPr/>
            </p:nvSpPr>
            <p:spPr>
              <a:xfrm>
                <a:off x="1785918" y="2500306"/>
                <a:ext cx="4714908" cy="2928958"/>
              </a:xfrm>
              <a:prstGeom prst="triangle">
                <a:avLst>
                  <a:gd name="adj" fmla="val 50626"/>
                </a:avLst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14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214678" y="3714752"/>
                <a:ext cx="1785950" cy="16073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16" y="5214950"/>
              <a:ext cx="1785950" cy="1000126"/>
            </a:xfrm>
            <a:prstGeom prst="rect">
              <a:avLst/>
            </a:prstGeom>
            <a:noFill/>
            <a:ln w="9525">
              <a:solidFill>
                <a:srgbClr val="666699"/>
              </a:solidFill>
              <a:miter lim="800000"/>
              <a:headEnd/>
              <a:tailEnd/>
            </a:ln>
            <a:effectLst/>
          </p:spPr>
        </p:pic>
        <p:pic>
          <p:nvPicPr>
            <p:cNvPr id="8" name="Picture 3" descr="F:\UC\EscudoUC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0496" y="1785926"/>
              <a:ext cx="1293045" cy="1714512"/>
            </a:xfrm>
            <a:prstGeom prst="rect">
              <a:avLst/>
            </a:prstGeom>
            <a:noFill/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1472" y="5214950"/>
              <a:ext cx="1849301" cy="1000132"/>
            </a:xfrm>
            <a:prstGeom prst="rect">
              <a:avLst/>
            </a:prstGeom>
            <a:noFill/>
            <a:ln w="9525">
              <a:solidFill>
                <a:srgbClr val="214365"/>
              </a:solidFill>
              <a:miter lim="800000"/>
              <a:headEnd/>
              <a:tailEnd/>
            </a:ln>
          </p:spPr>
        </p:pic>
      </p:grp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71563"/>
            <a:ext cx="8229600" cy="785812"/>
          </a:xfrm>
        </p:spPr>
        <p:txBody>
          <a:bodyPr/>
          <a:lstStyle/>
          <a:p>
            <a:pPr eaLnBrk="1" hangingPunct="1">
              <a:defRPr/>
            </a:pPr>
            <a:r>
              <a:rPr lang="es-ES_tradnl" b="1" dirty="0" smtClean="0">
                <a:solidFill>
                  <a:srgbClr val="214365"/>
                </a:solidFill>
              </a:rPr>
              <a:t>ESTRATEGIAS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71563"/>
            <a:ext cx="8229600" cy="785812"/>
          </a:xfrm>
        </p:spPr>
        <p:txBody>
          <a:bodyPr/>
          <a:lstStyle/>
          <a:p>
            <a:pPr eaLnBrk="1" hangingPunct="1">
              <a:defRPr/>
            </a:pPr>
            <a:r>
              <a:rPr lang="es-ES_tradnl" b="1" dirty="0" smtClean="0">
                <a:solidFill>
                  <a:srgbClr val="214365"/>
                </a:solidFill>
              </a:rPr>
              <a:t>ESTRATEGIAS</a:t>
            </a:r>
          </a:p>
        </p:txBody>
      </p:sp>
      <p:grpSp>
        <p:nvGrpSpPr>
          <p:cNvPr id="9" name="8 Grupo"/>
          <p:cNvGrpSpPr/>
          <p:nvPr/>
        </p:nvGrpSpPr>
        <p:grpSpPr>
          <a:xfrm>
            <a:off x="1071538" y="2143116"/>
            <a:ext cx="7765787" cy="3786214"/>
            <a:chOff x="1071538" y="2143116"/>
            <a:chExt cx="7765787" cy="3786214"/>
          </a:xfrm>
        </p:grpSpPr>
        <p:sp>
          <p:nvSpPr>
            <p:cNvPr id="11" name="10 Rectángulo"/>
            <p:cNvSpPr/>
            <p:nvPr/>
          </p:nvSpPr>
          <p:spPr>
            <a:xfrm>
              <a:off x="1500166" y="2143116"/>
              <a:ext cx="628654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VE" sz="2000" dirty="0" smtClean="0">
                  <a:solidFill>
                    <a:srgbClr val="214365"/>
                  </a:solidFill>
                </a:rPr>
                <a:t>Diplomado:</a:t>
              </a:r>
            </a:p>
            <a:p>
              <a:pPr algn="ctr"/>
              <a:r>
                <a:rPr lang="es-VE" sz="2000" dirty="0" smtClean="0">
                  <a:solidFill>
                    <a:srgbClr val="214365"/>
                  </a:solidFill>
                </a:rPr>
                <a:t>Empoderamiento Tecnológico de Funcionarios de la L.O.P.N.A y Organizaciones de Atención a Niños, Niñas y Adolescentes</a:t>
              </a:r>
              <a:endParaRPr lang="en-US" sz="2000" dirty="0">
                <a:solidFill>
                  <a:srgbClr val="214365"/>
                </a:solidFill>
              </a:endParaRPr>
            </a:p>
          </p:txBody>
        </p:sp>
        <p:grpSp>
          <p:nvGrpSpPr>
            <p:cNvPr id="2" name="13 Grupo"/>
            <p:cNvGrpSpPr/>
            <p:nvPr/>
          </p:nvGrpSpPr>
          <p:grpSpPr>
            <a:xfrm>
              <a:off x="1071538" y="3714752"/>
              <a:ext cx="3714776" cy="1857388"/>
              <a:chOff x="1928794" y="1928802"/>
              <a:chExt cx="3714776" cy="1857388"/>
            </a:xfrm>
          </p:grpSpPr>
          <p:sp>
            <p:nvSpPr>
              <p:cNvPr id="12" name="11 Rectángulo redondeado"/>
              <p:cNvSpPr/>
              <p:nvPr/>
            </p:nvSpPr>
            <p:spPr>
              <a:xfrm>
                <a:off x="3214678" y="1928802"/>
                <a:ext cx="2428892" cy="1571636"/>
              </a:xfrm>
              <a:prstGeom prst="roundRect">
                <a:avLst/>
              </a:prstGeom>
              <a:solidFill>
                <a:srgbClr val="214365"/>
              </a:solidFill>
              <a:ln>
                <a:solidFill>
                  <a:srgbClr val="66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4000" dirty="0" smtClean="0">
                    <a:solidFill>
                      <a:srgbClr val="FFFFFF"/>
                    </a:solidFill>
                  </a:rPr>
                  <a:t>100%</a:t>
                </a:r>
                <a:endParaRPr lang="es-MX" sz="4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12 Rectángulo redondeado"/>
              <p:cNvSpPr/>
              <p:nvPr/>
            </p:nvSpPr>
            <p:spPr>
              <a:xfrm>
                <a:off x="1928794" y="2928934"/>
                <a:ext cx="1785950" cy="857256"/>
              </a:xfrm>
              <a:prstGeom prst="roundRect">
                <a:avLst/>
              </a:prstGeom>
              <a:ln>
                <a:solidFill>
                  <a:srgbClr val="66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2400" dirty="0" smtClean="0">
                    <a:solidFill>
                      <a:srgbClr val="214365"/>
                    </a:solidFill>
                  </a:rPr>
                  <a:t>En línea</a:t>
                </a:r>
                <a:endParaRPr lang="es-MX" sz="2400" dirty="0">
                  <a:solidFill>
                    <a:srgbClr val="214365"/>
                  </a:solidFill>
                </a:endParaRPr>
              </a:p>
            </p:txBody>
          </p:sp>
        </p:grp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86644" y="4357694"/>
              <a:ext cx="1550681" cy="15716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1798" t="8677" r="38870" b="30584"/>
            <a:stretch>
              <a:fillRect/>
            </a:stretch>
          </p:blipFill>
          <p:spPr bwMode="auto">
            <a:xfrm>
              <a:off x="4857752" y="3714752"/>
              <a:ext cx="2357454" cy="1500198"/>
            </a:xfrm>
            <a:prstGeom prst="rect">
              <a:avLst/>
            </a:prstGeom>
            <a:noFill/>
            <a:ln w="9525">
              <a:solidFill>
                <a:srgbClr val="214365"/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6 Grupo"/>
          <p:cNvGrpSpPr/>
          <p:nvPr/>
        </p:nvGrpSpPr>
        <p:grpSpPr>
          <a:xfrm>
            <a:off x="611188" y="1196975"/>
            <a:ext cx="7921625" cy="4968875"/>
            <a:chOff x="611188" y="1196975"/>
            <a:chExt cx="7921625" cy="4968875"/>
          </a:xfrm>
        </p:grpSpPr>
        <p:pic>
          <p:nvPicPr>
            <p:cNvPr id="1945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1188" y="1196975"/>
              <a:ext cx="6181725" cy="4856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59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80288" y="1196975"/>
              <a:ext cx="1152525" cy="1152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60" name="Picture 9" descr="icono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80288" y="5013325"/>
              <a:ext cx="1152525" cy="1152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61" name="Picture 1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380288" y="3716338"/>
              <a:ext cx="1152525" cy="1152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62" name="Picture 1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380288" y="2420938"/>
              <a:ext cx="1152525" cy="1152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7188" y="1071563"/>
            <a:ext cx="8229600" cy="1139825"/>
          </a:xfrm>
        </p:spPr>
        <p:txBody>
          <a:bodyPr/>
          <a:lstStyle/>
          <a:p>
            <a:pPr eaLnBrk="1" hangingPunct="1">
              <a:defRPr/>
            </a:pPr>
            <a:r>
              <a:rPr lang="es-ES_tradnl" b="1" dirty="0" smtClean="0"/>
              <a:t>VISIÓN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2286000"/>
            <a:ext cx="8229600" cy="3844925"/>
          </a:xfrm>
        </p:spPr>
        <p:txBody>
          <a:bodyPr/>
          <a:lstStyle/>
          <a:p>
            <a:pPr marL="1588" indent="-1588" algn="just" eaLnBrk="1" hangingPunct="1">
              <a:buFont typeface="Wingdings" pitchFamily="2" charset="2"/>
              <a:buNone/>
              <a:defRPr/>
            </a:pPr>
            <a:r>
              <a:rPr lang="es-ES_tradnl" sz="2400" dirty="0" smtClean="0"/>
              <a:t>	</a:t>
            </a:r>
            <a:r>
              <a:rPr lang="es-ES_tradnl" sz="2400" dirty="0" smtClean="0">
                <a:solidFill>
                  <a:srgbClr val="2143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Obtener </a:t>
            </a:r>
            <a:r>
              <a:rPr lang="es-ES_tradnl" sz="2400" b="1" dirty="0" smtClean="0">
                <a:solidFill>
                  <a:srgbClr val="2143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reconocimiento </a:t>
            </a:r>
            <a:r>
              <a:rPr lang="es-ES_tradnl" sz="2400" dirty="0" smtClean="0">
                <a:solidFill>
                  <a:srgbClr val="2143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nacional e internacional- mente por la calidad de nuestros servicios y por la </a:t>
            </a:r>
            <a:r>
              <a:rPr lang="es-ES_tradnl" sz="2400" b="1" dirty="0" smtClean="0">
                <a:solidFill>
                  <a:srgbClr val="2143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proyección </a:t>
            </a:r>
            <a:r>
              <a:rPr lang="es-ES_tradnl" sz="2400" dirty="0" smtClean="0">
                <a:solidFill>
                  <a:srgbClr val="2143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la Universidad de Carabobo en su </a:t>
            </a:r>
            <a:r>
              <a:rPr lang="es-ES_tradnl" sz="2400" b="1" dirty="0" smtClean="0">
                <a:solidFill>
                  <a:srgbClr val="2143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vinculación con la sociedad</a:t>
            </a:r>
            <a:r>
              <a:rPr lang="es-ES_tradnl" sz="2400" dirty="0" smtClean="0">
                <a:solidFill>
                  <a:srgbClr val="2143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Ser receptivos siempre, a toda idea </a:t>
            </a:r>
            <a:r>
              <a:rPr lang="es-ES_tradnl" sz="2400" b="1" dirty="0" smtClean="0">
                <a:solidFill>
                  <a:srgbClr val="2143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innovadora</a:t>
            </a:r>
            <a:r>
              <a:rPr lang="es-ES_tradnl" sz="2400" dirty="0" smtClean="0">
                <a:solidFill>
                  <a:srgbClr val="2143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que contribuya al </a:t>
            </a:r>
            <a:r>
              <a:rPr lang="es-ES_tradnl" sz="2400" b="1" dirty="0" smtClean="0">
                <a:solidFill>
                  <a:srgbClr val="2143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desarrollo</a:t>
            </a:r>
            <a:r>
              <a:rPr lang="es-ES_tradnl" sz="2400" dirty="0" smtClean="0">
                <a:solidFill>
                  <a:srgbClr val="2143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económico, social y </a:t>
            </a:r>
            <a:r>
              <a:rPr lang="es-ES_tradnl" sz="2400" b="1" dirty="0" smtClean="0">
                <a:solidFill>
                  <a:srgbClr val="2143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tecnológico</a:t>
            </a:r>
            <a:r>
              <a:rPr lang="es-ES_tradnl" sz="2400" dirty="0" smtClean="0">
                <a:solidFill>
                  <a:srgbClr val="2143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del país. </a:t>
            </a:r>
          </a:p>
        </p:txBody>
      </p:sp>
      <p:pic>
        <p:nvPicPr>
          <p:cNvPr id="4100" name="Picture 4" descr="dv245008"/>
          <p:cNvPicPr>
            <a:picLocks noChangeAspect="1" noChangeArrowheads="1"/>
          </p:cNvPicPr>
          <p:nvPr/>
        </p:nvPicPr>
        <p:blipFill>
          <a:blip r:embed="rId3" cstate="print"/>
          <a:srcRect t="7321" b="14642"/>
          <a:stretch>
            <a:fillRect/>
          </a:stretch>
        </p:blipFill>
        <p:spPr bwMode="auto">
          <a:xfrm>
            <a:off x="7235825" y="4868863"/>
            <a:ext cx="1368425" cy="1068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7 Grupo"/>
          <p:cNvGrpSpPr/>
          <p:nvPr/>
        </p:nvGrpSpPr>
        <p:grpSpPr>
          <a:xfrm>
            <a:off x="2143108" y="4868863"/>
            <a:ext cx="4876817" cy="1068387"/>
            <a:chOff x="2143108" y="4868863"/>
            <a:chExt cx="4876817" cy="1068387"/>
          </a:xfrm>
        </p:grpSpPr>
        <p:pic>
          <p:nvPicPr>
            <p:cNvPr id="4101" name="Picture 5" descr="dv245008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 t="7321" b="14642"/>
            <a:stretch>
              <a:fillRect/>
            </a:stretch>
          </p:blipFill>
          <p:spPr bwMode="auto">
            <a:xfrm>
              <a:off x="5651500" y="4868863"/>
              <a:ext cx="1368425" cy="1068387"/>
            </a:xfrm>
            <a:prstGeom prst="rect">
              <a:avLst/>
            </a:prstGeom>
            <a:solidFill>
              <a:schemeClr val="bg2">
                <a:alpha val="41176"/>
              </a:schemeClr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4102" name="Picture 6" descr="dv245008"/>
            <p:cNvPicPr>
              <a:picLocks noChangeAspect="1" noChangeArrowheads="1"/>
            </p:cNvPicPr>
            <p:nvPr/>
          </p:nvPicPr>
          <p:blipFill>
            <a:blip r:embed="rId3" cstate="print">
              <a:lum bright="-24000" contrast="12000"/>
              <a:grayscl/>
            </a:blip>
            <a:srcRect t="7321" b="14642"/>
            <a:stretch>
              <a:fillRect/>
            </a:stretch>
          </p:blipFill>
          <p:spPr bwMode="auto">
            <a:xfrm>
              <a:off x="4068763" y="4868863"/>
              <a:ext cx="1368425" cy="1068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 descr="proposito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</a:blip>
            <a:srcRect r="15118"/>
            <a:stretch>
              <a:fillRect/>
            </a:stretch>
          </p:blipFill>
          <p:spPr bwMode="auto">
            <a:xfrm>
              <a:off x="2143108" y="4929198"/>
              <a:ext cx="1385911" cy="9249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1052513"/>
            <a:ext cx="8229600" cy="1139825"/>
          </a:xfrm>
        </p:spPr>
        <p:txBody>
          <a:bodyPr/>
          <a:lstStyle/>
          <a:p>
            <a:pPr>
              <a:defRPr/>
            </a:pPr>
            <a:r>
              <a:rPr lang="es-ES_tradnl" b="1" dirty="0" smtClean="0">
                <a:solidFill>
                  <a:srgbClr val="214365"/>
                </a:solidFill>
              </a:rPr>
              <a:t>ESTRATEGIAS</a:t>
            </a:r>
          </a:p>
        </p:txBody>
      </p:sp>
      <p:grpSp>
        <p:nvGrpSpPr>
          <p:cNvPr id="13" name="12 Grupo"/>
          <p:cNvGrpSpPr/>
          <p:nvPr/>
        </p:nvGrpSpPr>
        <p:grpSpPr>
          <a:xfrm>
            <a:off x="642910" y="2857496"/>
            <a:ext cx="7465111" cy="2865507"/>
            <a:chOff x="642910" y="2857496"/>
            <a:chExt cx="7465111" cy="2865507"/>
          </a:xfrm>
        </p:grpSpPr>
        <p:grpSp>
          <p:nvGrpSpPr>
            <p:cNvPr id="12" name="11 Grupo"/>
            <p:cNvGrpSpPr/>
            <p:nvPr/>
          </p:nvGrpSpPr>
          <p:grpSpPr>
            <a:xfrm>
              <a:off x="642910" y="2857496"/>
              <a:ext cx="4238821" cy="2865507"/>
              <a:chOff x="714348" y="2928934"/>
              <a:chExt cx="4238821" cy="2865507"/>
            </a:xfrm>
          </p:grpSpPr>
          <p:pic>
            <p:nvPicPr>
              <p:cNvPr id="21508" name="Picture 5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785918" y="2928934"/>
                <a:ext cx="1928826" cy="1443351"/>
              </a:xfrm>
              <a:prstGeom prst="rect">
                <a:avLst/>
              </a:prstGeom>
              <a:noFill/>
              <a:ln w="9525">
                <a:solidFill>
                  <a:srgbClr val="214365"/>
                </a:solidFill>
                <a:miter lim="800000"/>
                <a:headEnd/>
                <a:tailEnd/>
              </a:ln>
            </p:spPr>
          </p:pic>
          <p:pic>
            <p:nvPicPr>
              <p:cNvPr id="21509" name="Picture 6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785918" y="4357694"/>
                <a:ext cx="1928826" cy="1436747"/>
              </a:xfrm>
              <a:prstGeom prst="rect">
                <a:avLst/>
              </a:prstGeom>
              <a:noFill/>
              <a:ln w="9525">
                <a:solidFill>
                  <a:srgbClr val="214365"/>
                </a:solidFill>
                <a:miter lim="800000"/>
                <a:headEnd/>
                <a:tailEnd/>
              </a:ln>
            </p:spPr>
          </p:pic>
          <p:pic>
            <p:nvPicPr>
              <p:cNvPr id="21510" name="Picture 7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714348" y="3929066"/>
                <a:ext cx="1446620" cy="1071570"/>
              </a:xfrm>
              <a:prstGeom prst="rect">
                <a:avLst/>
              </a:prstGeom>
              <a:noFill/>
              <a:ln w="9525">
                <a:solidFill>
                  <a:srgbClr val="214365"/>
                </a:solidFill>
                <a:miter lim="800000"/>
                <a:headEnd/>
                <a:tailEnd/>
              </a:ln>
            </p:spPr>
          </p:pic>
          <p:pic>
            <p:nvPicPr>
              <p:cNvPr id="21511" name="Picture 9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500430" y="4000504"/>
                <a:ext cx="1452739" cy="1089936"/>
              </a:xfrm>
              <a:prstGeom prst="rect">
                <a:avLst/>
              </a:prstGeom>
              <a:noFill/>
              <a:ln w="9525">
                <a:solidFill>
                  <a:srgbClr val="214365"/>
                </a:solidFill>
                <a:miter lim="800000"/>
                <a:headEnd/>
                <a:tailEnd/>
              </a:ln>
            </p:spPr>
          </p:pic>
        </p:grpSp>
        <p:pic>
          <p:nvPicPr>
            <p:cNvPr id="21512" name="Picture 10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643570" y="3357562"/>
              <a:ext cx="2464451" cy="1971561"/>
            </a:xfrm>
            <a:prstGeom prst="rect">
              <a:avLst/>
            </a:prstGeom>
            <a:noFill/>
            <a:ln w="9525">
              <a:solidFill>
                <a:srgbClr val="214365"/>
              </a:solidFill>
              <a:miter lim="800000"/>
              <a:headEnd/>
              <a:tailEnd/>
            </a:ln>
          </p:spPr>
        </p:pic>
      </p:grpSp>
      <p:sp>
        <p:nvSpPr>
          <p:cNvPr id="10" name="9 Rectángulo"/>
          <p:cNvSpPr/>
          <p:nvPr/>
        </p:nvSpPr>
        <p:spPr>
          <a:xfrm>
            <a:off x="3357554" y="2143116"/>
            <a:ext cx="2601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 smtClean="0">
                <a:solidFill>
                  <a:srgbClr val="214365"/>
                </a:solidFill>
              </a:rPr>
              <a:t>Idiomas Ofertados</a:t>
            </a:r>
            <a:endParaRPr lang="en-US" dirty="0">
              <a:solidFill>
                <a:srgbClr val="21436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1052513"/>
            <a:ext cx="8229600" cy="1139825"/>
          </a:xfrm>
        </p:spPr>
        <p:txBody>
          <a:bodyPr/>
          <a:lstStyle/>
          <a:p>
            <a:pPr>
              <a:defRPr/>
            </a:pPr>
            <a:r>
              <a:rPr lang="es-ES_tradnl" b="1" smtClean="0">
                <a:solidFill>
                  <a:srgbClr val="214365"/>
                </a:solidFill>
              </a:rPr>
              <a:t>ESTRATEGIAS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3500430" y="214311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 smtClean="0">
                <a:solidFill>
                  <a:srgbClr val="214365"/>
                </a:solidFill>
              </a:rPr>
              <a:t>Idiomas a Ofertar</a:t>
            </a:r>
            <a:endParaRPr lang="en-US" dirty="0">
              <a:solidFill>
                <a:srgbClr val="214365"/>
              </a:solidFill>
            </a:endParaRPr>
          </a:p>
        </p:txBody>
      </p:sp>
      <p:grpSp>
        <p:nvGrpSpPr>
          <p:cNvPr id="14" name="13 Grupo"/>
          <p:cNvGrpSpPr/>
          <p:nvPr/>
        </p:nvGrpSpPr>
        <p:grpSpPr>
          <a:xfrm>
            <a:off x="500034" y="2857496"/>
            <a:ext cx="8280400" cy="2814646"/>
            <a:chOff x="500034" y="2857496"/>
            <a:chExt cx="8280400" cy="2814646"/>
          </a:xfrm>
        </p:grpSpPr>
        <p:pic>
          <p:nvPicPr>
            <p:cNvPr id="22532" name="Picture 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034" y="2928934"/>
              <a:ext cx="2016125" cy="1346200"/>
            </a:xfrm>
            <a:prstGeom prst="rect">
              <a:avLst/>
            </a:prstGeom>
            <a:noFill/>
            <a:ln w="9525">
              <a:solidFill>
                <a:srgbClr val="214365"/>
              </a:solidFill>
              <a:miter lim="800000"/>
              <a:headEnd/>
              <a:tailEnd/>
            </a:ln>
          </p:spPr>
        </p:pic>
        <p:pic>
          <p:nvPicPr>
            <p:cNvPr id="22533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71670" y="3357562"/>
              <a:ext cx="1582738" cy="1265238"/>
            </a:xfrm>
            <a:prstGeom prst="rect">
              <a:avLst/>
            </a:prstGeom>
            <a:noFill/>
            <a:ln w="9525">
              <a:solidFill>
                <a:srgbClr val="214365"/>
              </a:solidFill>
              <a:miter lim="800000"/>
              <a:headEnd/>
              <a:tailEnd/>
            </a:ln>
          </p:spPr>
        </p:pic>
        <p:pic>
          <p:nvPicPr>
            <p:cNvPr id="22534" name="Picture 1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524220" y="2857496"/>
              <a:ext cx="1545639" cy="1235075"/>
            </a:xfrm>
            <a:prstGeom prst="rect">
              <a:avLst/>
            </a:prstGeom>
            <a:noFill/>
            <a:ln w="9525">
              <a:solidFill>
                <a:srgbClr val="214365"/>
              </a:solidFill>
              <a:miter lim="800000"/>
              <a:headEnd/>
              <a:tailEnd/>
            </a:ln>
          </p:spPr>
        </p:pic>
        <p:pic>
          <p:nvPicPr>
            <p:cNvPr id="22535" name="Picture 1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764309" y="2857496"/>
              <a:ext cx="2016125" cy="1325563"/>
            </a:xfrm>
            <a:prstGeom prst="rect">
              <a:avLst/>
            </a:prstGeom>
            <a:noFill/>
            <a:ln w="9525">
              <a:solidFill>
                <a:srgbClr val="214365"/>
              </a:solidFill>
              <a:miter lim="800000"/>
              <a:headEnd/>
              <a:tailEnd/>
            </a:ln>
          </p:spPr>
        </p:pic>
        <p:pic>
          <p:nvPicPr>
            <p:cNvPr id="22536" name="Picture 1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467321" y="3289296"/>
              <a:ext cx="1584325" cy="1223963"/>
            </a:xfrm>
            <a:prstGeom prst="rect">
              <a:avLst/>
            </a:prstGeom>
            <a:noFill/>
            <a:ln w="9525">
              <a:solidFill>
                <a:srgbClr val="214365"/>
              </a:solidFill>
              <a:miter lim="800000"/>
              <a:headEnd/>
              <a:tailEnd/>
            </a:ln>
          </p:spPr>
        </p:pic>
        <p:pic>
          <p:nvPicPr>
            <p:cNvPr id="22537" name="Picture 1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14811" y="3865559"/>
              <a:ext cx="1541436" cy="1232075"/>
            </a:xfrm>
            <a:prstGeom prst="rect">
              <a:avLst/>
            </a:prstGeom>
            <a:noFill/>
            <a:ln w="9525">
              <a:solidFill>
                <a:srgbClr val="214365"/>
              </a:solidFill>
              <a:miter lim="800000"/>
              <a:headEnd/>
              <a:tailEnd/>
            </a:ln>
          </p:spPr>
        </p:pic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286512" y="4357694"/>
              <a:ext cx="1571636" cy="1257308"/>
            </a:xfrm>
            <a:prstGeom prst="rect">
              <a:avLst/>
            </a:prstGeom>
            <a:noFill/>
            <a:ln w="9525">
              <a:solidFill>
                <a:srgbClr val="214365"/>
              </a:solidFill>
              <a:miter lim="800000"/>
              <a:headEnd/>
              <a:tailEnd/>
            </a:ln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428728" y="4357694"/>
              <a:ext cx="1643060" cy="1314448"/>
            </a:xfrm>
            <a:prstGeom prst="rect">
              <a:avLst/>
            </a:prstGeom>
            <a:noFill/>
            <a:ln w="9525">
              <a:solidFill>
                <a:srgbClr val="214365"/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7158" y="2214554"/>
            <a:ext cx="8229600" cy="1139825"/>
          </a:xfrm>
        </p:spPr>
        <p:txBody>
          <a:bodyPr/>
          <a:lstStyle/>
          <a:p>
            <a:pPr>
              <a:defRPr/>
            </a:pPr>
            <a:r>
              <a:rPr lang="es-ES_tradnl" b="1" dirty="0" smtClean="0">
                <a:solidFill>
                  <a:srgbClr val="214365"/>
                </a:solidFill>
              </a:rPr>
              <a:t>¡Gracias por su Atención!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8992" y="3286124"/>
            <a:ext cx="2286016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7188" y="1071563"/>
            <a:ext cx="8229600" cy="1139825"/>
          </a:xfrm>
        </p:spPr>
        <p:txBody>
          <a:bodyPr/>
          <a:lstStyle/>
          <a:p>
            <a:pPr eaLnBrk="1" hangingPunct="1">
              <a:defRPr/>
            </a:pPr>
            <a:r>
              <a:rPr lang="es-ES_tradnl" b="1" dirty="0" smtClean="0">
                <a:solidFill>
                  <a:srgbClr val="214365"/>
                </a:solidFill>
              </a:rPr>
              <a:t>MISIÓN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2286000"/>
            <a:ext cx="8229600" cy="3844925"/>
          </a:xfrm>
        </p:spPr>
        <p:txBody>
          <a:bodyPr/>
          <a:lstStyle/>
          <a:p>
            <a:pPr marL="1588" indent="-1588" algn="just" eaLnBrk="1" hangingPunct="1">
              <a:buNone/>
              <a:defRPr/>
            </a:pPr>
            <a:r>
              <a:rPr lang="es-ES_tradnl" sz="2400" dirty="0" smtClean="0"/>
              <a:t>	</a:t>
            </a:r>
            <a:r>
              <a:rPr lang="es-ES_tradnl" sz="2400" dirty="0" smtClean="0">
                <a:solidFill>
                  <a:srgbClr val="2143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Satisfacer la creciente </a:t>
            </a:r>
            <a:r>
              <a:rPr lang="es-ES_tradnl" sz="2400" b="1" dirty="0" smtClean="0">
                <a:solidFill>
                  <a:srgbClr val="2143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demanda educativa </a:t>
            </a:r>
            <a:r>
              <a:rPr lang="es-ES_tradnl" sz="2400" dirty="0" smtClean="0">
                <a:solidFill>
                  <a:srgbClr val="2143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es-VE" sz="2400" dirty="0" smtClean="0">
                <a:solidFill>
                  <a:srgbClr val="2143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ofrecer igualdad de </a:t>
            </a:r>
            <a:r>
              <a:rPr lang="es-VE" sz="2400" b="1" dirty="0" smtClean="0">
                <a:solidFill>
                  <a:srgbClr val="2143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oportunidades</a:t>
            </a:r>
            <a:r>
              <a:rPr lang="es-VE" sz="2400" dirty="0" smtClean="0">
                <a:solidFill>
                  <a:srgbClr val="2143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acceso al </a:t>
            </a:r>
            <a:r>
              <a:rPr lang="es-VE" sz="2400" b="1" dirty="0" smtClean="0">
                <a:solidFill>
                  <a:srgbClr val="2143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entorno virtual </a:t>
            </a:r>
            <a:r>
              <a:rPr lang="es-VE" sz="2400" dirty="0" smtClean="0">
                <a:solidFill>
                  <a:srgbClr val="2143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la educación a distancia a mayores estratos de la población tanto dentro como fuera de nuestras fronteras. </a:t>
            </a:r>
            <a:endParaRPr lang="es-ES_tradnl" sz="2400" dirty="0" smtClean="0">
              <a:solidFill>
                <a:srgbClr val="21436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proposito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 r="15118"/>
          <a:stretch>
            <a:fillRect/>
          </a:stretch>
        </p:blipFill>
        <p:spPr bwMode="auto">
          <a:xfrm>
            <a:off x="2143108" y="4929198"/>
            <a:ext cx="1385911" cy="924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28" y="4429132"/>
            <a:ext cx="2500330" cy="1708468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71563"/>
            <a:ext cx="8229600" cy="857250"/>
          </a:xfrm>
        </p:spPr>
        <p:txBody>
          <a:bodyPr/>
          <a:lstStyle/>
          <a:p>
            <a:pPr eaLnBrk="1" hangingPunct="1">
              <a:defRPr/>
            </a:pPr>
            <a:r>
              <a:rPr lang="es-ES_tradnl" b="1" dirty="0" smtClean="0">
                <a:solidFill>
                  <a:srgbClr val="214365"/>
                </a:solidFill>
              </a:rPr>
              <a:t>PROPÓSITO</a:t>
            </a:r>
          </a:p>
        </p:txBody>
      </p:sp>
      <p:grpSp>
        <p:nvGrpSpPr>
          <p:cNvPr id="16" name="15 Grupo"/>
          <p:cNvGrpSpPr/>
          <p:nvPr/>
        </p:nvGrpSpPr>
        <p:grpSpPr>
          <a:xfrm>
            <a:off x="571472" y="1285860"/>
            <a:ext cx="7834356" cy="4477280"/>
            <a:chOff x="571472" y="1285860"/>
            <a:chExt cx="7834356" cy="4477280"/>
          </a:xfrm>
        </p:grpSpPr>
        <p:grpSp>
          <p:nvGrpSpPr>
            <p:cNvPr id="19" name="18 Grupo"/>
            <p:cNvGrpSpPr/>
            <p:nvPr/>
          </p:nvGrpSpPr>
          <p:grpSpPr>
            <a:xfrm>
              <a:off x="6143636" y="1285860"/>
              <a:ext cx="2262192" cy="2714640"/>
              <a:chOff x="6715140" y="1428736"/>
              <a:chExt cx="2262192" cy="2714640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715140" y="2285992"/>
                <a:ext cx="1857384" cy="18573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358082" y="1428736"/>
                <a:ext cx="1619250" cy="1076325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</p:spPr>
          </p:pic>
        </p:grpSp>
        <p:grpSp>
          <p:nvGrpSpPr>
            <p:cNvPr id="18" name="17 Grupo"/>
            <p:cNvGrpSpPr/>
            <p:nvPr/>
          </p:nvGrpSpPr>
          <p:grpSpPr>
            <a:xfrm>
              <a:off x="571472" y="2643182"/>
              <a:ext cx="3219460" cy="3119958"/>
              <a:chOff x="1357290" y="2643182"/>
              <a:chExt cx="3219460" cy="3119958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357290" y="3857628"/>
                <a:ext cx="2071692" cy="185761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1027" name="Picture 3" descr="F:\UC\EscudoUC.gif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357290" y="4714884"/>
                <a:ext cx="790570" cy="1048256"/>
              </a:xfrm>
              <a:prstGeom prst="rect">
                <a:avLst/>
              </a:prstGeom>
              <a:noFill/>
            </p:spPr>
          </p:pic>
          <p:pic>
            <p:nvPicPr>
              <p:cNvPr id="1028" name="Picture 4" descr="F:\Gif\fundauc.jp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786050" y="3857628"/>
                <a:ext cx="1790700" cy="314325"/>
              </a:xfrm>
              <a:prstGeom prst="rect">
                <a:avLst/>
              </a:prstGeom>
              <a:noFill/>
            </p:spPr>
          </p:pic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1357290" y="2643182"/>
                <a:ext cx="2039952" cy="1147473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</p:spPr>
          </p:pic>
        </p:grpSp>
        <p:grpSp>
          <p:nvGrpSpPr>
            <p:cNvPr id="15" name="14 Grupo"/>
            <p:cNvGrpSpPr/>
            <p:nvPr/>
          </p:nvGrpSpPr>
          <p:grpSpPr>
            <a:xfrm>
              <a:off x="2714612" y="2786058"/>
              <a:ext cx="4299125" cy="2057497"/>
              <a:chOff x="3379645" y="2850922"/>
              <a:chExt cx="4299125" cy="2057497"/>
            </a:xfrm>
          </p:grpSpPr>
          <p:sp>
            <p:nvSpPr>
              <p:cNvPr id="14" name="13 Flecha a la derecha con muesca"/>
              <p:cNvSpPr/>
              <p:nvPr/>
            </p:nvSpPr>
            <p:spPr>
              <a:xfrm rot="20286946">
                <a:off x="4319000" y="2850922"/>
                <a:ext cx="2786082" cy="714380"/>
              </a:xfrm>
              <a:prstGeom prst="notchedRightArrow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 smtClean="0">
                    <a:solidFill>
                      <a:srgbClr val="214365"/>
                    </a:solidFill>
                  </a:rPr>
                  <a:t>CALIDAD</a:t>
                </a:r>
                <a:endParaRPr lang="es-MX" dirty="0">
                  <a:solidFill>
                    <a:srgbClr val="214365"/>
                  </a:solidFill>
                </a:endParaRPr>
              </a:p>
            </p:txBody>
          </p:sp>
          <p:sp>
            <p:nvSpPr>
              <p:cNvPr id="9" name="8 Flecha derecha"/>
              <p:cNvSpPr/>
              <p:nvPr/>
            </p:nvSpPr>
            <p:spPr>
              <a:xfrm rot="20222142">
                <a:off x="3379645" y="3807562"/>
                <a:ext cx="3662775" cy="857256"/>
              </a:xfrm>
              <a:prstGeom prst="rightArrow">
                <a:avLst/>
              </a:prstGeom>
              <a:solidFill>
                <a:srgbClr val="21436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 smtClean="0"/>
                  <a:t>SERVICIOS</a:t>
                </a:r>
                <a:endParaRPr lang="es-MX" dirty="0"/>
              </a:p>
            </p:txBody>
          </p:sp>
          <p:sp>
            <p:nvSpPr>
              <p:cNvPr id="13" name="12 Flecha a la derecha con muesca"/>
              <p:cNvSpPr/>
              <p:nvPr/>
            </p:nvSpPr>
            <p:spPr>
              <a:xfrm rot="20328874">
                <a:off x="4892688" y="4194039"/>
                <a:ext cx="2786082" cy="714380"/>
              </a:xfrm>
              <a:prstGeom prst="notchedRightArrow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dirty="0" smtClean="0">
                    <a:solidFill>
                      <a:srgbClr val="214365"/>
                    </a:solidFill>
                  </a:rPr>
                  <a:t>TIC</a:t>
                </a:r>
                <a:endParaRPr lang="es-MX" dirty="0">
                  <a:solidFill>
                    <a:srgbClr val="214365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43000"/>
            <a:ext cx="8229600" cy="857250"/>
          </a:xfrm>
        </p:spPr>
        <p:txBody>
          <a:bodyPr/>
          <a:lstStyle/>
          <a:p>
            <a:pPr eaLnBrk="1" hangingPunct="1">
              <a:defRPr/>
            </a:pPr>
            <a:r>
              <a:rPr lang="es-ES_tradnl" b="1" dirty="0" smtClean="0">
                <a:solidFill>
                  <a:srgbClr val="214365"/>
                </a:solidFill>
              </a:rPr>
              <a:t>DIAGNÓSTICO SITUACIONAL</a:t>
            </a:r>
          </a:p>
        </p:txBody>
      </p:sp>
      <p:grpSp>
        <p:nvGrpSpPr>
          <p:cNvPr id="15" name="14 Grupo"/>
          <p:cNvGrpSpPr/>
          <p:nvPr/>
        </p:nvGrpSpPr>
        <p:grpSpPr>
          <a:xfrm>
            <a:off x="857224" y="2000240"/>
            <a:ext cx="7715304" cy="3733802"/>
            <a:chOff x="857224" y="2000240"/>
            <a:chExt cx="7715304" cy="373380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57620" y="4857760"/>
              <a:ext cx="1724025" cy="857250"/>
            </a:xfrm>
            <a:prstGeom prst="rect">
              <a:avLst/>
            </a:prstGeom>
            <a:noFill/>
            <a:ln w="9525">
              <a:solidFill>
                <a:srgbClr val="666699"/>
              </a:solidFill>
              <a:miter lim="800000"/>
              <a:headEnd/>
              <a:tailEnd/>
            </a:ln>
            <a:effectLst/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28860" y="2071678"/>
              <a:ext cx="4257675" cy="1123950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</p:spPr>
        </p:pic>
        <p:sp>
          <p:nvSpPr>
            <p:cNvPr id="7" name="6 Flecha arriba"/>
            <p:cNvSpPr/>
            <p:nvPr/>
          </p:nvSpPr>
          <p:spPr>
            <a:xfrm>
              <a:off x="4286248" y="3286124"/>
              <a:ext cx="642942" cy="1428760"/>
            </a:xfrm>
            <a:prstGeom prst="up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 smtClean="0"/>
                <a:t>HOY</a:t>
              </a:r>
              <a:endParaRPr lang="es-MX" dirty="0"/>
            </a:p>
          </p:txBody>
        </p:sp>
        <p:grpSp>
          <p:nvGrpSpPr>
            <p:cNvPr id="12" name="11 Grupo"/>
            <p:cNvGrpSpPr/>
            <p:nvPr/>
          </p:nvGrpSpPr>
          <p:grpSpPr>
            <a:xfrm>
              <a:off x="857224" y="2000240"/>
              <a:ext cx="1428760" cy="1400185"/>
              <a:chOff x="3214678" y="1142984"/>
              <a:chExt cx="4000528" cy="3400449"/>
            </a:xfrm>
          </p:grpSpPr>
          <p:pic>
            <p:nvPicPr>
              <p:cNvPr id="2053" name="Picture 5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214678" y="1142984"/>
                <a:ext cx="4000528" cy="3400449"/>
              </a:xfrm>
              <a:prstGeom prst="rect">
                <a:avLst/>
              </a:prstGeom>
              <a:noFill/>
              <a:ln w="9525">
                <a:solidFill>
                  <a:srgbClr val="666699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2054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rot="366479">
                <a:off x="4880775" y="1536508"/>
                <a:ext cx="2054670" cy="542396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pic>
        </p:grpSp>
        <p:sp>
          <p:nvSpPr>
            <p:cNvPr id="13" name="12 Rectángulo redondeado"/>
            <p:cNvSpPr/>
            <p:nvPr/>
          </p:nvSpPr>
          <p:spPr>
            <a:xfrm>
              <a:off x="5715008" y="4857760"/>
              <a:ext cx="1785950" cy="857256"/>
            </a:xfrm>
            <a:prstGeom prst="roundRect">
              <a:avLst/>
            </a:prstGeom>
            <a:ln>
              <a:solidFill>
                <a:srgbClr val="66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 smtClean="0">
                  <a:solidFill>
                    <a:srgbClr val="214365"/>
                  </a:solidFill>
                </a:rPr>
                <a:t>Ayer</a:t>
              </a:r>
              <a:endParaRPr lang="es-MX" dirty="0">
                <a:solidFill>
                  <a:srgbClr val="214365"/>
                </a:solidFill>
              </a:endParaRPr>
            </a:p>
          </p:txBody>
        </p:sp>
        <p:sp>
          <p:nvSpPr>
            <p:cNvPr id="14" name="13 Rectángulo redondeado"/>
            <p:cNvSpPr/>
            <p:nvPr/>
          </p:nvSpPr>
          <p:spPr>
            <a:xfrm>
              <a:off x="6786578" y="2143116"/>
              <a:ext cx="1785950" cy="857256"/>
            </a:xfrm>
            <a:prstGeom prst="roundRect">
              <a:avLst/>
            </a:prstGeom>
            <a:ln>
              <a:solidFill>
                <a:srgbClr val="66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 smtClean="0">
                  <a:solidFill>
                    <a:srgbClr val="214365"/>
                  </a:solidFill>
                </a:rPr>
                <a:t>Mañana</a:t>
              </a:r>
              <a:endParaRPr lang="es-MX" dirty="0">
                <a:solidFill>
                  <a:srgbClr val="214365"/>
                </a:solidFill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643174" y="4500570"/>
              <a:ext cx="1059696" cy="1233472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214438"/>
            <a:ext cx="8229600" cy="928687"/>
          </a:xfrm>
        </p:spPr>
        <p:txBody>
          <a:bodyPr/>
          <a:lstStyle/>
          <a:p>
            <a:pPr eaLnBrk="1" hangingPunct="1">
              <a:defRPr/>
            </a:pPr>
            <a:r>
              <a:rPr lang="es-ES_tradnl" b="1" dirty="0" smtClean="0"/>
              <a:t>DIAGNÓSTICO SITUACIONAL</a:t>
            </a:r>
          </a:p>
        </p:txBody>
      </p:sp>
      <p:grpSp>
        <p:nvGrpSpPr>
          <p:cNvPr id="7" name="6 Grupo"/>
          <p:cNvGrpSpPr/>
          <p:nvPr/>
        </p:nvGrpSpPr>
        <p:grpSpPr>
          <a:xfrm>
            <a:off x="642910" y="2214554"/>
            <a:ext cx="8286808" cy="3786214"/>
            <a:chOff x="642910" y="2214554"/>
            <a:chExt cx="8286808" cy="3786214"/>
          </a:xfrm>
        </p:grpSpPr>
        <p:pic>
          <p:nvPicPr>
            <p:cNvPr id="7172" name="Picture 4" descr="esquemasLOGOS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43107" y="2214554"/>
              <a:ext cx="4798919" cy="3786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143768" y="3643314"/>
              <a:ext cx="1785950" cy="1000126"/>
            </a:xfrm>
            <a:prstGeom prst="rect">
              <a:avLst/>
            </a:prstGeom>
            <a:noFill/>
            <a:ln w="9525">
              <a:solidFill>
                <a:srgbClr val="666699"/>
              </a:solidFill>
              <a:miter lim="800000"/>
              <a:headEnd/>
              <a:tailEnd/>
            </a:ln>
            <a:effectLst/>
          </p:spPr>
        </p:pic>
        <p:pic>
          <p:nvPicPr>
            <p:cNvPr id="6" name="Picture 3" descr="F:\UC\EscudoUC.gif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42910" y="3214686"/>
              <a:ext cx="1293045" cy="1714512"/>
            </a:xfrm>
            <a:prstGeom prst="rect">
              <a:avLst/>
            </a:prstGeom>
            <a:noFill/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71563"/>
            <a:ext cx="8229600" cy="500062"/>
          </a:xfrm>
        </p:spPr>
        <p:txBody>
          <a:bodyPr/>
          <a:lstStyle/>
          <a:p>
            <a:pPr eaLnBrk="1" hangingPunct="1">
              <a:defRPr/>
            </a:pPr>
            <a:r>
              <a:rPr lang="es-ES_tradnl" b="1" dirty="0" smtClean="0"/>
              <a:t>OBJETIVO</a:t>
            </a:r>
          </a:p>
        </p:txBody>
      </p:sp>
      <p:grpSp>
        <p:nvGrpSpPr>
          <p:cNvPr id="10" name="9 Grupo"/>
          <p:cNvGrpSpPr/>
          <p:nvPr/>
        </p:nvGrpSpPr>
        <p:grpSpPr>
          <a:xfrm>
            <a:off x="571472" y="1785926"/>
            <a:ext cx="8308296" cy="4214824"/>
            <a:chOff x="571472" y="1785926"/>
            <a:chExt cx="8308296" cy="4214824"/>
          </a:xfrm>
        </p:grpSpPr>
        <p:pic>
          <p:nvPicPr>
            <p:cNvPr id="8196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l="11549" t="10497" r="15225" b="8818"/>
            <a:stretch>
              <a:fillRect/>
            </a:stretch>
          </p:blipFill>
          <p:spPr bwMode="auto">
            <a:xfrm>
              <a:off x="2357422" y="1785926"/>
              <a:ext cx="6522346" cy="4214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7" name="Picture 6" descr="logo_moodle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00562" y="4643446"/>
              <a:ext cx="2181225" cy="762000"/>
            </a:xfrm>
            <a:prstGeom prst="rect">
              <a:avLst/>
            </a:prstGeom>
            <a:noFill/>
            <a:ln w="9525">
              <a:solidFill>
                <a:srgbClr val="666699"/>
              </a:solidFill>
              <a:miter lim="800000"/>
              <a:headEnd/>
              <a:tailEnd/>
            </a:ln>
          </p:spPr>
        </p:pic>
        <p:grpSp>
          <p:nvGrpSpPr>
            <p:cNvPr id="9" name="8 Grupo"/>
            <p:cNvGrpSpPr/>
            <p:nvPr/>
          </p:nvGrpSpPr>
          <p:grpSpPr>
            <a:xfrm>
              <a:off x="571472" y="4000504"/>
              <a:ext cx="3286148" cy="1928826"/>
              <a:chOff x="1071538" y="3286124"/>
              <a:chExt cx="3286148" cy="1928826"/>
            </a:xfrm>
          </p:grpSpPr>
          <p:sp>
            <p:nvSpPr>
              <p:cNvPr id="8" name="7 Rectángulo redondeado"/>
              <p:cNvSpPr/>
              <p:nvPr/>
            </p:nvSpPr>
            <p:spPr>
              <a:xfrm>
                <a:off x="1928794" y="3286124"/>
                <a:ext cx="2428892" cy="1571636"/>
              </a:xfrm>
              <a:prstGeom prst="roundRect">
                <a:avLst/>
              </a:prstGeom>
              <a:solidFill>
                <a:srgbClr val="214365"/>
              </a:solidFill>
              <a:ln>
                <a:solidFill>
                  <a:srgbClr val="66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4000" dirty="0" smtClean="0">
                    <a:solidFill>
                      <a:srgbClr val="FFFFFF"/>
                    </a:solidFill>
                  </a:rPr>
                  <a:t>80%</a:t>
                </a:r>
                <a:endParaRPr lang="es-MX" sz="4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6 Rectángulo redondeado"/>
              <p:cNvSpPr/>
              <p:nvPr/>
            </p:nvSpPr>
            <p:spPr>
              <a:xfrm>
                <a:off x="1071538" y="4357694"/>
                <a:ext cx="1785950" cy="857256"/>
              </a:xfrm>
              <a:prstGeom prst="roundRect">
                <a:avLst/>
              </a:prstGeom>
              <a:ln>
                <a:solidFill>
                  <a:srgbClr val="6666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2400" dirty="0" smtClean="0">
                    <a:solidFill>
                      <a:srgbClr val="214365"/>
                    </a:solidFill>
                  </a:rPr>
                  <a:t>2012</a:t>
                </a:r>
                <a:endParaRPr lang="es-MX" sz="2400" dirty="0">
                  <a:solidFill>
                    <a:srgbClr val="214365"/>
                  </a:solidFill>
                </a:endParaRPr>
              </a:p>
            </p:txBody>
          </p:sp>
        </p:grp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214438"/>
            <a:ext cx="8229600" cy="857250"/>
          </a:xfrm>
        </p:spPr>
        <p:txBody>
          <a:bodyPr/>
          <a:lstStyle/>
          <a:p>
            <a:pPr eaLnBrk="1" hangingPunct="1">
              <a:defRPr/>
            </a:pPr>
            <a:r>
              <a:rPr lang="es-ES_tradnl" sz="4000" b="1" dirty="0" smtClean="0"/>
              <a:t>DESCRIPCIÓN DEL TRABAJO </a:t>
            </a:r>
          </a:p>
        </p:txBody>
      </p:sp>
      <p:grpSp>
        <p:nvGrpSpPr>
          <p:cNvPr id="9" name="8 Grupo"/>
          <p:cNvGrpSpPr/>
          <p:nvPr/>
        </p:nvGrpSpPr>
        <p:grpSpPr>
          <a:xfrm>
            <a:off x="1928794" y="2357430"/>
            <a:ext cx="5000660" cy="3571900"/>
            <a:chOff x="1928794" y="2357430"/>
            <a:chExt cx="5000660" cy="3571900"/>
          </a:xfrm>
        </p:grpSpPr>
        <p:sp>
          <p:nvSpPr>
            <p:cNvPr id="9221" name="Oval 16"/>
            <p:cNvSpPr>
              <a:spLocks noChangeArrowheads="1"/>
            </p:cNvSpPr>
            <p:nvPr/>
          </p:nvSpPr>
          <p:spPr bwMode="auto">
            <a:xfrm>
              <a:off x="2584826" y="3038060"/>
              <a:ext cx="4344628" cy="2212515"/>
            </a:xfrm>
            <a:prstGeom prst="ellipse">
              <a:avLst/>
            </a:prstGeom>
            <a:noFill/>
            <a:ln w="19050" algn="ctr">
              <a:solidFill>
                <a:srgbClr val="004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CR"/>
            </a:p>
          </p:txBody>
        </p:sp>
        <p:sp>
          <p:nvSpPr>
            <p:cNvPr id="9222" name="Oval 17"/>
            <p:cNvSpPr>
              <a:spLocks noChangeArrowheads="1"/>
            </p:cNvSpPr>
            <p:nvPr/>
          </p:nvSpPr>
          <p:spPr bwMode="auto">
            <a:xfrm>
              <a:off x="1928794" y="3038060"/>
              <a:ext cx="1476523" cy="1530011"/>
            </a:xfrm>
            <a:prstGeom prst="ellipse">
              <a:avLst/>
            </a:prstGeom>
            <a:gradFill rotWithShape="1">
              <a:gsLst>
                <a:gs pos="0">
                  <a:srgbClr val="0085C8"/>
                </a:gs>
                <a:gs pos="100000">
                  <a:schemeClr val="tx2"/>
                </a:gs>
              </a:gsLst>
              <a:path path="shape">
                <a:fillToRect l="50000" t="50000" r="50000" b="50000"/>
              </a:path>
            </a:gradFill>
            <a:ln w="28575" algn="ctr">
              <a:solidFill>
                <a:srgbClr val="004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_tradnl" sz="1600" b="1" dirty="0">
                  <a:solidFill>
                    <a:srgbClr val="FFFFFF"/>
                  </a:solidFill>
                  <a:latin typeface="Arial" charset="0"/>
                </a:rPr>
                <a:t>Académico</a:t>
              </a:r>
            </a:p>
          </p:txBody>
        </p:sp>
        <p:sp>
          <p:nvSpPr>
            <p:cNvPr id="9223" name="Oval 18"/>
            <p:cNvSpPr>
              <a:spLocks noChangeArrowheads="1"/>
            </p:cNvSpPr>
            <p:nvPr/>
          </p:nvSpPr>
          <p:spPr bwMode="auto">
            <a:xfrm>
              <a:off x="4963166" y="4228693"/>
              <a:ext cx="1640983" cy="1700637"/>
            </a:xfrm>
            <a:prstGeom prst="ellipse">
              <a:avLst/>
            </a:prstGeom>
            <a:gradFill rotWithShape="1">
              <a:gsLst>
                <a:gs pos="0">
                  <a:srgbClr val="0085C8"/>
                </a:gs>
                <a:gs pos="100000">
                  <a:schemeClr val="tx2"/>
                </a:gs>
              </a:gsLst>
              <a:path path="shape">
                <a:fillToRect l="50000" t="50000" r="50000" b="50000"/>
              </a:path>
            </a:gradFill>
            <a:ln w="28575" algn="ctr">
              <a:solidFill>
                <a:srgbClr val="004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_tradnl" sz="1600" b="1">
                  <a:solidFill>
                    <a:srgbClr val="FFFFFF"/>
                  </a:solidFill>
                  <a:latin typeface="Arial" charset="0"/>
                </a:rPr>
                <a:t>Tecnológico</a:t>
              </a:r>
            </a:p>
          </p:txBody>
        </p:sp>
        <p:sp>
          <p:nvSpPr>
            <p:cNvPr id="9224" name="Oval 19"/>
            <p:cNvSpPr>
              <a:spLocks noChangeArrowheads="1"/>
            </p:cNvSpPr>
            <p:nvPr/>
          </p:nvSpPr>
          <p:spPr bwMode="auto">
            <a:xfrm>
              <a:off x="4634247" y="2357430"/>
              <a:ext cx="1230737" cy="1276884"/>
            </a:xfrm>
            <a:prstGeom prst="ellipse">
              <a:avLst/>
            </a:prstGeom>
            <a:gradFill rotWithShape="1">
              <a:gsLst>
                <a:gs pos="0">
                  <a:srgbClr val="0085C8"/>
                </a:gs>
                <a:gs pos="100000">
                  <a:schemeClr val="tx2"/>
                </a:gs>
              </a:gsLst>
              <a:path path="shape">
                <a:fillToRect l="50000" t="50000" r="50000" b="50000"/>
              </a:path>
            </a:gradFill>
            <a:ln w="28575" algn="ctr">
              <a:solidFill>
                <a:srgbClr val="004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s-ES_tradnl" sz="1600" b="1">
                  <a:solidFill>
                    <a:srgbClr val="FFFFFF"/>
                  </a:solidFill>
                  <a:latin typeface="Arial" charset="0"/>
                </a:rPr>
                <a:t>Gestión</a:t>
              </a:r>
            </a:p>
          </p:txBody>
        </p:sp>
        <p:pic>
          <p:nvPicPr>
            <p:cNvPr id="4101" name="Picture 5" descr="F:\animated_atom.gif"/>
            <p:cNvPicPr>
              <a:picLocks noChangeAspect="1" noChangeArrowheads="1" noCrop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43372" y="3643314"/>
              <a:ext cx="857250" cy="819150"/>
            </a:xfrm>
            <a:prstGeom prst="rect">
              <a:avLst/>
            </a:prstGeom>
            <a:noFill/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071563"/>
            <a:ext cx="8229600" cy="714375"/>
          </a:xfrm>
        </p:spPr>
        <p:txBody>
          <a:bodyPr/>
          <a:lstStyle/>
          <a:p>
            <a:pPr eaLnBrk="1" hangingPunct="1">
              <a:defRPr/>
            </a:pPr>
            <a:r>
              <a:rPr lang="es-ES_tradnl" sz="4000" b="1" dirty="0" smtClean="0"/>
              <a:t>ETAPAS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00034" y="2000240"/>
            <a:ext cx="8229600" cy="2428883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s-ES_tradnl" sz="2400" dirty="0" smtClean="0">
                <a:solidFill>
                  <a:srgbClr val="214365"/>
                </a:solidFill>
              </a:rPr>
              <a:t>El proyecto abarca las tres (3) áreas principales de trabajo: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s-ES_tradnl" sz="800" dirty="0" smtClean="0">
              <a:solidFill>
                <a:srgbClr val="214365"/>
              </a:solidFill>
            </a:endParaRPr>
          </a:p>
          <a:p>
            <a:pPr marL="0" indent="0" algn="ctr" eaLnBrk="1" hangingPunct="1">
              <a:defRPr/>
            </a:pPr>
            <a:r>
              <a:rPr lang="es-ES_tradnl" sz="2400" dirty="0" smtClean="0">
                <a:solidFill>
                  <a:srgbClr val="214365"/>
                </a:solidFill>
              </a:rPr>
              <a:t>Infraestructura Tecnológica </a:t>
            </a:r>
          </a:p>
          <a:p>
            <a:pPr marL="0" indent="0" algn="ctr" eaLnBrk="1" hangingPunct="1">
              <a:defRPr/>
            </a:pPr>
            <a:r>
              <a:rPr lang="es-ES_tradnl" sz="2400" dirty="0" smtClean="0">
                <a:solidFill>
                  <a:srgbClr val="214365"/>
                </a:solidFill>
              </a:rPr>
              <a:t>Diseño Académico</a:t>
            </a:r>
          </a:p>
          <a:p>
            <a:pPr marL="0" indent="0" algn="ctr" eaLnBrk="1" hangingPunct="1">
              <a:defRPr/>
            </a:pPr>
            <a:r>
              <a:rPr lang="es-ES_tradnl" sz="2400" dirty="0" smtClean="0">
                <a:solidFill>
                  <a:srgbClr val="214365"/>
                </a:solidFill>
              </a:rPr>
              <a:t>Gestión</a:t>
            </a:r>
          </a:p>
        </p:txBody>
      </p:sp>
      <p:grpSp>
        <p:nvGrpSpPr>
          <p:cNvPr id="7" name="6 Grupo"/>
          <p:cNvGrpSpPr/>
          <p:nvPr/>
        </p:nvGrpSpPr>
        <p:grpSpPr>
          <a:xfrm>
            <a:off x="928662" y="3786190"/>
            <a:ext cx="7286676" cy="2357454"/>
            <a:chOff x="928662" y="3786190"/>
            <a:chExt cx="7286676" cy="2357454"/>
          </a:xfrm>
        </p:grpSpPr>
        <p:sp>
          <p:nvSpPr>
            <p:cNvPr id="9" name="Oval 17"/>
            <p:cNvSpPr>
              <a:spLocks noChangeArrowheads="1"/>
            </p:cNvSpPr>
            <p:nvPr/>
          </p:nvSpPr>
          <p:spPr bwMode="auto">
            <a:xfrm>
              <a:off x="3786182" y="4500570"/>
              <a:ext cx="1643074" cy="1643074"/>
            </a:xfrm>
            <a:prstGeom prst="ellipse">
              <a:avLst/>
            </a:prstGeom>
            <a:gradFill rotWithShape="1">
              <a:gsLst>
                <a:gs pos="0">
                  <a:srgbClr val="0085C8"/>
                </a:gs>
                <a:gs pos="100000">
                  <a:schemeClr val="tx2"/>
                </a:gs>
              </a:gsLst>
              <a:path path="shape">
                <a:fillToRect l="50000" t="50000" r="50000" b="50000"/>
              </a:path>
            </a:gradFill>
            <a:ln w="28575" algn="ctr">
              <a:solidFill>
                <a:srgbClr val="004060"/>
              </a:solidFill>
              <a:round/>
              <a:headEnd/>
              <a:tailEnd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  <a:innerShdw blurRad="63500" dist="50800">
                <a:prstClr val="black">
                  <a:alpha val="50000"/>
                </a:prstClr>
              </a:innerShdw>
            </a:effectLst>
          </p:spPr>
          <p:txBody>
            <a:bodyPr wrap="none" anchor="ctr"/>
            <a:lstStyle/>
            <a:p>
              <a:pPr algn="ctr"/>
              <a:r>
                <a:rPr lang="es-ES_tradnl" sz="1600" b="1" dirty="0">
                  <a:solidFill>
                    <a:srgbClr val="FFFFFF"/>
                  </a:solidFill>
                  <a:latin typeface="Arial" charset="0"/>
                </a:rPr>
                <a:t>Académico</a:t>
              </a:r>
            </a:p>
          </p:txBody>
        </p:sp>
        <p:sp>
          <p:nvSpPr>
            <p:cNvPr id="10" name="Oval 18"/>
            <p:cNvSpPr>
              <a:spLocks noChangeArrowheads="1"/>
            </p:cNvSpPr>
            <p:nvPr/>
          </p:nvSpPr>
          <p:spPr bwMode="auto">
            <a:xfrm>
              <a:off x="928662" y="3786190"/>
              <a:ext cx="1640983" cy="1700637"/>
            </a:xfrm>
            <a:prstGeom prst="ellipse">
              <a:avLst/>
            </a:prstGeom>
            <a:gradFill rotWithShape="1">
              <a:gsLst>
                <a:gs pos="0">
                  <a:srgbClr val="0085C8"/>
                </a:gs>
                <a:gs pos="100000">
                  <a:schemeClr val="tx2"/>
                </a:gs>
              </a:gsLst>
              <a:path path="shape">
                <a:fillToRect l="50000" t="50000" r="50000" b="50000"/>
              </a:path>
            </a:gradFill>
            <a:ln w="28575" algn="ctr">
              <a:solidFill>
                <a:srgbClr val="004060"/>
              </a:solidFill>
              <a:round/>
              <a:headEnd/>
              <a:tailEnd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  <a:innerShdw blurRad="63500" dist="50800" dir="2700000">
                <a:prstClr val="black">
                  <a:alpha val="50000"/>
                </a:prstClr>
              </a:innerShdw>
            </a:effectLst>
          </p:spPr>
          <p:txBody>
            <a:bodyPr wrap="none" anchor="ctr"/>
            <a:lstStyle/>
            <a:p>
              <a:pPr algn="ctr"/>
              <a:r>
                <a:rPr lang="es-ES_tradnl" sz="1600" b="1" dirty="0">
                  <a:solidFill>
                    <a:srgbClr val="FFFFFF"/>
                  </a:solidFill>
                  <a:latin typeface="Arial" charset="0"/>
                </a:rPr>
                <a:t>Tecnológico</a:t>
              </a:r>
            </a:p>
          </p:txBody>
        </p:sp>
        <p:sp>
          <p:nvSpPr>
            <p:cNvPr id="11" name="Oval 19"/>
            <p:cNvSpPr>
              <a:spLocks noChangeArrowheads="1"/>
            </p:cNvSpPr>
            <p:nvPr/>
          </p:nvSpPr>
          <p:spPr bwMode="auto">
            <a:xfrm>
              <a:off x="6572264" y="3857628"/>
              <a:ext cx="1643074" cy="1714512"/>
            </a:xfrm>
            <a:prstGeom prst="ellipse">
              <a:avLst/>
            </a:prstGeom>
            <a:gradFill rotWithShape="1">
              <a:gsLst>
                <a:gs pos="0">
                  <a:srgbClr val="0085C8"/>
                </a:gs>
                <a:gs pos="100000">
                  <a:schemeClr val="tx2"/>
                </a:gs>
              </a:gsLst>
              <a:path path="shape">
                <a:fillToRect l="50000" t="50000" r="50000" b="50000"/>
              </a:path>
            </a:gradFill>
            <a:ln w="28575" algn="ctr">
              <a:solidFill>
                <a:srgbClr val="004060"/>
              </a:solidFill>
              <a:round/>
              <a:headEnd/>
              <a:tailEnd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  <a:innerShdw blurRad="63500" dist="50800" dir="2700000">
                <a:prstClr val="black">
                  <a:alpha val="50000"/>
                </a:prstClr>
              </a:innerShdw>
            </a:effectLst>
          </p:spPr>
          <p:txBody>
            <a:bodyPr wrap="none" anchor="ctr"/>
            <a:lstStyle/>
            <a:p>
              <a:pPr algn="ctr"/>
              <a:r>
                <a:rPr lang="es-ES_tradnl" sz="1600" b="1" dirty="0">
                  <a:solidFill>
                    <a:srgbClr val="FFFFFF"/>
                  </a:solidFill>
                  <a:latin typeface="Arial" charset="0"/>
                </a:rPr>
                <a:t>Gestión</a:t>
              </a: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télite">
  <a:themeElements>
    <a:clrScheme name="Satélite 9">
      <a:dk1>
        <a:srgbClr val="9C9C9C"/>
      </a:dk1>
      <a:lt1>
        <a:srgbClr val="FFFFFF"/>
      </a:lt1>
      <a:dk2>
        <a:srgbClr val="8696CA"/>
      </a:dk2>
      <a:lt2>
        <a:srgbClr val="FFFFFF"/>
      </a:lt2>
      <a:accent1>
        <a:srgbClr val="97D1D5"/>
      </a:accent1>
      <a:accent2>
        <a:srgbClr val="666699"/>
      </a:accent2>
      <a:accent3>
        <a:srgbClr val="C3C9E1"/>
      </a:accent3>
      <a:accent4>
        <a:srgbClr val="DADADA"/>
      </a:accent4>
      <a:accent5>
        <a:srgbClr val="C9E5E7"/>
      </a:accent5>
      <a:accent6>
        <a:srgbClr val="5C5C8A"/>
      </a:accent6>
      <a:hlink>
        <a:srgbClr val="0000FF"/>
      </a:hlink>
      <a:folHlink>
        <a:srgbClr val="0099FF"/>
      </a:folHlink>
    </a:clrScheme>
    <a:fontScheme name="Satélite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atélite 1">
        <a:dk1>
          <a:srgbClr val="660000"/>
        </a:dk1>
        <a:lt1>
          <a:srgbClr val="FFFFFF"/>
        </a:lt1>
        <a:dk2>
          <a:srgbClr val="A80000"/>
        </a:dk2>
        <a:lt2>
          <a:srgbClr val="FFFF99"/>
        </a:lt2>
        <a:accent1>
          <a:srgbClr val="FF6600"/>
        </a:accent1>
        <a:accent2>
          <a:srgbClr val="6A0000"/>
        </a:accent2>
        <a:accent3>
          <a:srgbClr val="D1AAAA"/>
        </a:accent3>
        <a:accent4>
          <a:srgbClr val="DADADA"/>
        </a:accent4>
        <a:accent5>
          <a:srgbClr val="FFB8AA"/>
        </a:accent5>
        <a:accent6>
          <a:srgbClr val="5F00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télite 2">
        <a:dk1>
          <a:srgbClr val="6A4700"/>
        </a:dk1>
        <a:lt1>
          <a:srgbClr val="FFFFFF"/>
        </a:lt1>
        <a:dk2>
          <a:srgbClr val="522900"/>
        </a:dk2>
        <a:lt2>
          <a:srgbClr val="FFFF99"/>
        </a:lt2>
        <a:accent1>
          <a:srgbClr val="CC9900"/>
        </a:accent1>
        <a:accent2>
          <a:srgbClr val="9C7300"/>
        </a:accent2>
        <a:accent3>
          <a:srgbClr val="B3ACAA"/>
        </a:accent3>
        <a:accent4>
          <a:srgbClr val="DADADA"/>
        </a:accent4>
        <a:accent5>
          <a:srgbClr val="E2CAAA"/>
        </a:accent5>
        <a:accent6>
          <a:srgbClr val="8D6800"/>
        </a:accent6>
        <a:hlink>
          <a:srgbClr val="FF9900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télite 3">
        <a:dk1>
          <a:srgbClr val="495630"/>
        </a:dk1>
        <a:lt1>
          <a:srgbClr val="FFFFCC"/>
        </a:lt1>
        <a:dk2>
          <a:srgbClr val="2D361C"/>
        </a:dk2>
        <a:lt2>
          <a:srgbClr val="BAD38D"/>
        </a:lt2>
        <a:accent1>
          <a:srgbClr val="68803E"/>
        </a:accent1>
        <a:accent2>
          <a:srgbClr val="556636"/>
        </a:accent2>
        <a:accent3>
          <a:srgbClr val="ADAEAB"/>
        </a:accent3>
        <a:accent4>
          <a:srgbClr val="DADAAE"/>
        </a:accent4>
        <a:accent5>
          <a:srgbClr val="B9C0AF"/>
        </a:accent5>
        <a:accent6>
          <a:srgbClr val="4C5C30"/>
        </a:accent6>
        <a:hlink>
          <a:srgbClr val="339933"/>
        </a:hlink>
        <a:folHlink>
          <a:srgbClr val="D9D4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télite 4">
        <a:dk1>
          <a:srgbClr val="666A5C"/>
        </a:dk1>
        <a:lt1>
          <a:srgbClr val="FFFFFF"/>
        </a:lt1>
        <a:dk2>
          <a:srgbClr val="757868"/>
        </a:dk2>
        <a:lt2>
          <a:srgbClr val="C4C3AA"/>
        </a:lt2>
        <a:accent1>
          <a:srgbClr val="9AC2C0"/>
        </a:accent1>
        <a:accent2>
          <a:srgbClr val="4D4F45"/>
        </a:accent2>
        <a:accent3>
          <a:srgbClr val="BDBEB9"/>
        </a:accent3>
        <a:accent4>
          <a:srgbClr val="DADADA"/>
        </a:accent4>
        <a:accent5>
          <a:srgbClr val="CADDDC"/>
        </a:accent5>
        <a:accent6>
          <a:srgbClr val="45473E"/>
        </a:accent6>
        <a:hlink>
          <a:srgbClr val="009999"/>
        </a:hlink>
        <a:folHlink>
          <a:srgbClr val="BFCB4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télite 5">
        <a:dk1>
          <a:srgbClr val="006664"/>
        </a:dk1>
        <a:lt1>
          <a:srgbClr val="FFFFFF"/>
        </a:lt1>
        <a:dk2>
          <a:srgbClr val="00908D"/>
        </a:dk2>
        <a:lt2>
          <a:srgbClr val="ADE5CD"/>
        </a:lt2>
        <a:accent1>
          <a:srgbClr val="00CCFF"/>
        </a:accent1>
        <a:accent2>
          <a:srgbClr val="006666"/>
        </a:accent2>
        <a:accent3>
          <a:srgbClr val="AAC6C5"/>
        </a:accent3>
        <a:accent4>
          <a:srgbClr val="DADADA"/>
        </a:accent4>
        <a:accent5>
          <a:srgbClr val="AAE2FF"/>
        </a:accent5>
        <a:accent6>
          <a:srgbClr val="005C5C"/>
        </a:accent6>
        <a:hlink>
          <a:srgbClr val="6DD8DB"/>
        </a:hlink>
        <a:folHlink>
          <a:srgbClr val="C5E2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télite 6">
        <a:dk1>
          <a:srgbClr val="000000"/>
        </a:dk1>
        <a:lt1>
          <a:srgbClr val="DDDCC5"/>
        </a:lt1>
        <a:dk2>
          <a:srgbClr val="000000"/>
        </a:dk2>
        <a:lt2>
          <a:srgbClr val="B9B695"/>
        </a:lt2>
        <a:accent1>
          <a:srgbClr val="EAEBE9"/>
        </a:accent1>
        <a:accent2>
          <a:srgbClr val="BFBFAB"/>
        </a:accent2>
        <a:accent3>
          <a:srgbClr val="EBEBDF"/>
        </a:accent3>
        <a:accent4>
          <a:srgbClr val="000000"/>
        </a:accent4>
        <a:accent5>
          <a:srgbClr val="F3F3F2"/>
        </a:accent5>
        <a:accent6>
          <a:srgbClr val="ADAD9B"/>
        </a:accent6>
        <a:hlink>
          <a:srgbClr val="009900"/>
        </a:hlink>
        <a:folHlink>
          <a:srgbClr val="33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télite 7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6699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ADB8CA"/>
        </a:accent5>
        <a:accent6>
          <a:srgbClr val="555555"/>
        </a:accent6>
        <a:hlink>
          <a:srgbClr val="BBE5FF"/>
        </a:hlink>
        <a:folHlink>
          <a:srgbClr val="B6B3E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télite 8">
        <a:dk1>
          <a:srgbClr val="000090"/>
        </a:dk1>
        <a:lt1>
          <a:srgbClr val="EAEAEA"/>
        </a:lt1>
        <a:dk2>
          <a:srgbClr val="3A3AB2"/>
        </a:dk2>
        <a:lt2>
          <a:srgbClr val="CAD4DC"/>
        </a:lt2>
        <a:accent1>
          <a:srgbClr val="3974AF"/>
        </a:accent1>
        <a:accent2>
          <a:srgbClr val="232369"/>
        </a:accent2>
        <a:accent3>
          <a:srgbClr val="AEAED5"/>
        </a:accent3>
        <a:accent4>
          <a:srgbClr val="C8C8C8"/>
        </a:accent4>
        <a:accent5>
          <a:srgbClr val="AEBCD4"/>
        </a:accent5>
        <a:accent6>
          <a:srgbClr val="1F1F5E"/>
        </a:accent6>
        <a:hlink>
          <a:srgbClr val="00CCFF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télite 9">
        <a:dk1>
          <a:srgbClr val="9C9C9C"/>
        </a:dk1>
        <a:lt1>
          <a:srgbClr val="FFFFFF"/>
        </a:lt1>
        <a:dk2>
          <a:srgbClr val="8696CA"/>
        </a:dk2>
        <a:lt2>
          <a:srgbClr val="FFFFFF"/>
        </a:lt2>
        <a:accent1>
          <a:srgbClr val="97D1D5"/>
        </a:accent1>
        <a:accent2>
          <a:srgbClr val="666699"/>
        </a:accent2>
        <a:accent3>
          <a:srgbClr val="C3C9E1"/>
        </a:accent3>
        <a:accent4>
          <a:srgbClr val="DADADA"/>
        </a:accent4>
        <a:accent5>
          <a:srgbClr val="C9E5E7"/>
        </a:accent5>
        <a:accent6>
          <a:srgbClr val="5C5C8A"/>
        </a:accent6>
        <a:hlink>
          <a:srgbClr val="0000FF"/>
        </a:hlink>
        <a:folHlink>
          <a:srgbClr val="00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télite 1">
        <a:dk1>
          <a:srgbClr val="660000"/>
        </a:dk1>
        <a:lt1>
          <a:srgbClr val="FFFFFF"/>
        </a:lt1>
        <a:dk2>
          <a:srgbClr val="A80000"/>
        </a:dk2>
        <a:lt2>
          <a:srgbClr val="FFFF99"/>
        </a:lt2>
        <a:accent1>
          <a:srgbClr val="FF6600"/>
        </a:accent1>
        <a:accent2>
          <a:srgbClr val="6A0000"/>
        </a:accent2>
        <a:accent3>
          <a:srgbClr val="D1AAAA"/>
        </a:accent3>
        <a:accent4>
          <a:srgbClr val="DADADA"/>
        </a:accent4>
        <a:accent5>
          <a:srgbClr val="FFB8AA"/>
        </a:accent5>
        <a:accent6>
          <a:srgbClr val="5F00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télite 2">
        <a:dk1>
          <a:srgbClr val="6A4700"/>
        </a:dk1>
        <a:lt1>
          <a:srgbClr val="FFFFFF"/>
        </a:lt1>
        <a:dk2>
          <a:srgbClr val="522900"/>
        </a:dk2>
        <a:lt2>
          <a:srgbClr val="FFFF99"/>
        </a:lt2>
        <a:accent1>
          <a:srgbClr val="CC9900"/>
        </a:accent1>
        <a:accent2>
          <a:srgbClr val="9C7300"/>
        </a:accent2>
        <a:accent3>
          <a:srgbClr val="B3ACAA"/>
        </a:accent3>
        <a:accent4>
          <a:srgbClr val="DADADA"/>
        </a:accent4>
        <a:accent5>
          <a:srgbClr val="E2CAAA"/>
        </a:accent5>
        <a:accent6>
          <a:srgbClr val="8D6800"/>
        </a:accent6>
        <a:hlink>
          <a:srgbClr val="FF9900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télite 3">
        <a:dk1>
          <a:srgbClr val="495630"/>
        </a:dk1>
        <a:lt1>
          <a:srgbClr val="FFFFCC"/>
        </a:lt1>
        <a:dk2>
          <a:srgbClr val="2D361C"/>
        </a:dk2>
        <a:lt2>
          <a:srgbClr val="BAD38D"/>
        </a:lt2>
        <a:accent1>
          <a:srgbClr val="68803E"/>
        </a:accent1>
        <a:accent2>
          <a:srgbClr val="556636"/>
        </a:accent2>
        <a:accent3>
          <a:srgbClr val="ADAEAB"/>
        </a:accent3>
        <a:accent4>
          <a:srgbClr val="DADAAE"/>
        </a:accent4>
        <a:accent5>
          <a:srgbClr val="B9C0AF"/>
        </a:accent5>
        <a:accent6>
          <a:srgbClr val="4C5C30"/>
        </a:accent6>
        <a:hlink>
          <a:srgbClr val="339933"/>
        </a:hlink>
        <a:folHlink>
          <a:srgbClr val="D9D4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télite 4">
        <a:dk1>
          <a:srgbClr val="666A5C"/>
        </a:dk1>
        <a:lt1>
          <a:srgbClr val="FFFFFF"/>
        </a:lt1>
        <a:dk2>
          <a:srgbClr val="757868"/>
        </a:dk2>
        <a:lt2>
          <a:srgbClr val="C4C3AA"/>
        </a:lt2>
        <a:accent1>
          <a:srgbClr val="9AC2C0"/>
        </a:accent1>
        <a:accent2>
          <a:srgbClr val="4D4F45"/>
        </a:accent2>
        <a:accent3>
          <a:srgbClr val="BDBEB9"/>
        </a:accent3>
        <a:accent4>
          <a:srgbClr val="DADADA"/>
        </a:accent4>
        <a:accent5>
          <a:srgbClr val="CADDDC"/>
        </a:accent5>
        <a:accent6>
          <a:srgbClr val="45473E"/>
        </a:accent6>
        <a:hlink>
          <a:srgbClr val="009999"/>
        </a:hlink>
        <a:folHlink>
          <a:srgbClr val="BFCB4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télite 5">
        <a:dk1>
          <a:srgbClr val="006664"/>
        </a:dk1>
        <a:lt1>
          <a:srgbClr val="FFFFFF"/>
        </a:lt1>
        <a:dk2>
          <a:srgbClr val="00908D"/>
        </a:dk2>
        <a:lt2>
          <a:srgbClr val="ADE5CD"/>
        </a:lt2>
        <a:accent1>
          <a:srgbClr val="00CCFF"/>
        </a:accent1>
        <a:accent2>
          <a:srgbClr val="006666"/>
        </a:accent2>
        <a:accent3>
          <a:srgbClr val="AAC6C5"/>
        </a:accent3>
        <a:accent4>
          <a:srgbClr val="DADADA"/>
        </a:accent4>
        <a:accent5>
          <a:srgbClr val="AAE2FF"/>
        </a:accent5>
        <a:accent6>
          <a:srgbClr val="005C5C"/>
        </a:accent6>
        <a:hlink>
          <a:srgbClr val="6DD8DB"/>
        </a:hlink>
        <a:folHlink>
          <a:srgbClr val="C5E2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télite 6">
        <a:dk1>
          <a:srgbClr val="000000"/>
        </a:dk1>
        <a:lt1>
          <a:srgbClr val="DDDCC5"/>
        </a:lt1>
        <a:dk2>
          <a:srgbClr val="000000"/>
        </a:dk2>
        <a:lt2>
          <a:srgbClr val="B9B695"/>
        </a:lt2>
        <a:accent1>
          <a:srgbClr val="EAEBE9"/>
        </a:accent1>
        <a:accent2>
          <a:srgbClr val="BFBFAB"/>
        </a:accent2>
        <a:accent3>
          <a:srgbClr val="EBEBDF"/>
        </a:accent3>
        <a:accent4>
          <a:srgbClr val="000000"/>
        </a:accent4>
        <a:accent5>
          <a:srgbClr val="F3F3F2"/>
        </a:accent5>
        <a:accent6>
          <a:srgbClr val="ADAD9B"/>
        </a:accent6>
        <a:hlink>
          <a:srgbClr val="009900"/>
        </a:hlink>
        <a:folHlink>
          <a:srgbClr val="33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télite 7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6699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ADB8CA"/>
        </a:accent5>
        <a:accent6>
          <a:srgbClr val="555555"/>
        </a:accent6>
        <a:hlink>
          <a:srgbClr val="BBE5FF"/>
        </a:hlink>
        <a:folHlink>
          <a:srgbClr val="B6B3E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télite 8">
        <a:dk1>
          <a:srgbClr val="000090"/>
        </a:dk1>
        <a:lt1>
          <a:srgbClr val="EAEAEA"/>
        </a:lt1>
        <a:dk2>
          <a:srgbClr val="3A3AB2"/>
        </a:dk2>
        <a:lt2>
          <a:srgbClr val="CAD4DC"/>
        </a:lt2>
        <a:accent1>
          <a:srgbClr val="3974AF"/>
        </a:accent1>
        <a:accent2>
          <a:srgbClr val="232369"/>
        </a:accent2>
        <a:accent3>
          <a:srgbClr val="AEAED5"/>
        </a:accent3>
        <a:accent4>
          <a:srgbClr val="C8C8C8"/>
        </a:accent4>
        <a:accent5>
          <a:srgbClr val="AEBCD4"/>
        </a:accent5>
        <a:accent6>
          <a:srgbClr val="1F1F5E"/>
        </a:accent6>
        <a:hlink>
          <a:srgbClr val="00CCFF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télite 9">
        <a:dk1>
          <a:srgbClr val="9C9C9C"/>
        </a:dk1>
        <a:lt1>
          <a:srgbClr val="FFFFFF"/>
        </a:lt1>
        <a:dk2>
          <a:srgbClr val="8696CA"/>
        </a:dk2>
        <a:lt2>
          <a:srgbClr val="FFFFFF"/>
        </a:lt2>
        <a:accent1>
          <a:srgbClr val="97D1D5"/>
        </a:accent1>
        <a:accent2>
          <a:srgbClr val="666699"/>
        </a:accent2>
        <a:accent3>
          <a:srgbClr val="C3C9E1"/>
        </a:accent3>
        <a:accent4>
          <a:srgbClr val="DADADA"/>
        </a:accent4>
        <a:accent5>
          <a:srgbClr val="C9E5E7"/>
        </a:accent5>
        <a:accent6>
          <a:srgbClr val="5C5C8A"/>
        </a:accent6>
        <a:hlink>
          <a:srgbClr val="0000FF"/>
        </a:hlink>
        <a:folHlink>
          <a:srgbClr val="00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atélite 10">
        <a:dk1>
          <a:srgbClr val="333333"/>
        </a:dk1>
        <a:lt1>
          <a:srgbClr val="8696CA"/>
        </a:lt1>
        <a:dk2>
          <a:srgbClr val="1F3F5F"/>
        </a:dk2>
        <a:lt2>
          <a:srgbClr val="9C9C9C"/>
        </a:lt2>
        <a:accent1>
          <a:srgbClr val="97D1D5"/>
        </a:accent1>
        <a:accent2>
          <a:srgbClr val="666699"/>
        </a:accent2>
        <a:accent3>
          <a:srgbClr val="C3C9E1"/>
        </a:accent3>
        <a:accent4>
          <a:srgbClr val="2A2A2A"/>
        </a:accent4>
        <a:accent5>
          <a:srgbClr val="C9E5E7"/>
        </a:accent5>
        <a:accent6>
          <a:srgbClr val="5C5C8A"/>
        </a:accent6>
        <a:hlink>
          <a:srgbClr val="0000FF"/>
        </a:hlink>
        <a:folHlink>
          <a:srgbClr val="00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télite 11">
        <a:dk1>
          <a:srgbClr val="292929"/>
        </a:dk1>
        <a:lt1>
          <a:srgbClr val="8696CA"/>
        </a:lt1>
        <a:dk2>
          <a:srgbClr val="214365"/>
        </a:dk2>
        <a:lt2>
          <a:srgbClr val="9C9C9C"/>
        </a:lt2>
        <a:accent1>
          <a:srgbClr val="97D1D5"/>
        </a:accent1>
        <a:accent2>
          <a:srgbClr val="666699"/>
        </a:accent2>
        <a:accent3>
          <a:srgbClr val="C3C9E1"/>
        </a:accent3>
        <a:accent4>
          <a:srgbClr val="212121"/>
        </a:accent4>
        <a:accent5>
          <a:srgbClr val="C9E5E7"/>
        </a:accent5>
        <a:accent6>
          <a:srgbClr val="5C5C8A"/>
        </a:accent6>
        <a:hlink>
          <a:srgbClr val="0000FF"/>
        </a:hlink>
        <a:folHlink>
          <a:srgbClr val="00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1_Satélite 10">
    <a:dk1>
      <a:srgbClr val="333333"/>
    </a:dk1>
    <a:lt1>
      <a:srgbClr val="8696CA"/>
    </a:lt1>
    <a:dk2>
      <a:srgbClr val="1F3F5F"/>
    </a:dk2>
    <a:lt2>
      <a:srgbClr val="9C9C9C"/>
    </a:lt2>
    <a:accent1>
      <a:srgbClr val="97D1D5"/>
    </a:accent1>
    <a:accent2>
      <a:srgbClr val="666699"/>
    </a:accent2>
    <a:accent3>
      <a:srgbClr val="C3C9E1"/>
    </a:accent3>
    <a:accent4>
      <a:srgbClr val="2A2A2A"/>
    </a:accent4>
    <a:accent5>
      <a:srgbClr val="C9E5E7"/>
    </a:accent5>
    <a:accent6>
      <a:srgbClr val="5C5C8A"/>
    </a:accent6>
    <a:hlink>
      <a:srgbClr val="0000FF"/>
    </a:hlink>
    <a:folHlink>
      <a:srgbClr val="0099FF"/>
    </a:folHlink>
  </a:clrScheme>
</a:themeOverride>
</file>

<file path=ppt/theme/themeOverride10.xml><?xml version="1.0" encoding="utf-8"?>
<a:themeOverride xmlns:a="http://schemas.openxmlformats.org/drawingml/2006/main">
  <a:clrScheme name="Satélite 11">
    <a:dk1>
      <a:srgbClr val="292929"/>
    </a:dk1>
    <a:lt1>
      <a:srgbClr val="8696CA"/>
    </a:lt1>
    <a:dk2>
      <a:srgbClr val="214365"/>
    </a:dk2>
    <a:lt2>
      <a:srgbClr val="9C9C9C"/>
    </a:lt2>
    <a:accent1>
      <a:srgbClr val="97D1D5"/>
    </a:accent1>
    <a:accent2>
      <a:srgbClr val="666699"/>
    </a:accent2>
    <a:accent3>
      <a:srgbClr val="C3C9E1"/>
    </a:accent3>
    <a:accent4>
      <a:srgbClr val="212121"/>
    </a:accent4>
    <a:accent5>
      <a:srgbClr val="C9E5E7"/>
    </a:accent5>
    <a:accent6>
      <a:srgbClr val="5C5C8A"/>
    </a:accent6>
    <a:hlink>
      <a:srgbClr val="0000FF"/>
    </a:hlink>
    <a:folHlink>
      <a:srgbClr val="0099FF"/>
    </a:folHlink>
  </a:clrScheme>
</a:themeOverride>
</file>

<file path=ppt/theme/themeOverride2.xml><?xml version="1.0" encoding="utf-8"?>
<a:themeOverride xmlns:a="http://schemas.openxmlformats.org/drawingml/2006/main">
  <a:clrScheme name="1_Satélite 11">
    <a:dk1>
      <a:srgbClr val="292929"/>
    </a:dk1>
    <a:lt1>
      <a:srgbClr val="8696CA"/>
    </a:lt1>
    <a:dk2>
      <a:srgbClr val="214365"/>
    </a:dk2>
    <a:lt2>
      <a:srgbClr val="9C9C9C"/>
    </a:lt2>
    <a:accent1>
      <a:srgbClr val="97D1D5"/>
    </a:accent1>
    <a:accent2>
      <a:srgbClr val="666699"/>
    </a:accent2>
    <a:accent3>
      <a:srgbClr val="C3C9E1"/>
    </a:accent3>
    <a:accent4>
      <a:srgbClr val="212121"/>
    </a:accent4>
    <a:accent5>
      <a:srgbClr val="C9E5E7"/>
    </a:accent5>
    <a:accent6>
      <a:srgbClr val="5C5C8A"/>
    </a:accent6>
    <a:hlink>
      <a:srgbClr val="0000FF"/>
    </a:hlink>
    <a:folHlink>
      <a:srgbClr val="0099FF"/>
    </a:folHlink>
  </a:clrScheme>
</a:themeOverride>
</file>

<file path=ppt/theme/themeOverride3.xml><?xml version="1.0" encoding="utf-8"?>
<a:themeOverride xmlns:a="http://schemas.openxmlformats.org/drawingml/2006/main">
  <a:clrScheme name="Satélite 11">
    <a:dk1>
      <a:srgbClr val="292929"/>
    </a:dk1>
    <a:lt1>
      <a:srgbClr val="8696CA"/>
    </a:lt1>
    <a:dk2>
      <a:srgbClr val="214365"/>
    </a:dk2>
    <a:lt2>
      <a:srgbClr val="9C9C9C"/>
    </a:lt2>
    <a:accent1>
      <a:srgbClr val="97D1D5"/>
    </a:accent1>
    <a:accent2>
      <a:srgbClr val="666699"/>
    </a:accent2>
    <a:accent3>
      <a:srgbClr val="C3C9E1"/>
    </a:accent3>
    <a:accent4>
      <a:srgbClr val="212121"/>
    </a:accent4>
    <a:accent5>
      <a:srgbClr val="C9E5E7"/>
    </a:accent5>
    <a:accent6>
      <a:srgbClr val="5C5C8A"/>
    </a:accent6>
    <a:hlink>
      <a:srgbClr val="0000FF"/>
    </a:hlink>
    <a:folHlink>
      <a:srgbClr val="0099FF"/>
    </a:folHlink>
  </a:clrScheme>
</a:themeOverride>
</file>

<file path=ppt/theme/themeOverride4.xml><?xml version="1.0" encoding="utf-8"?>
<a:themeOverride xmlns:a="http://schemas.openxmlformats.org/drawingml/2006/main">
  <a:clrScheme name="Satélite 11">
    <a:dk1>
      <a:srgbClr val="292929"/>
    </a:dk1>
    <a:lt1>
      <a:srgbClr val="8696CA"/>
    </a:lt1>
    <a:dk2>
      <a:srgbClr val="214365"/>
    </a:dk2>
    <a:lt2>
      <a:srgbClr val="9C9C9C"/>
    </a:lt2>
    <a:accent1>
      <a:srgbClr val="97D1D5"/>
    </a:accent1>
    <a:accent2>
      <a:srgbClr val="666699"/>
    </a:accent2>
    <a:accent3>
      <a:srgbClr val="C3C9E1"/>
    </a:accent3>
    <a:accent4>
      <a:srgbClr val="212121"/>
    </a:accent4>
    <a:accent5>
      <a:srgbClr val="C9E5E7"/>
    </a:accent5>
    <a:accent6>
      <a:srgbClr val="5C5C8A"/>
    </a:accent6>
    <a:hlink>
      <a:srgbClr val="0000FF"/>
    </a:hlink>
    <a:folHlink>
      <a:srgbClr val="0099FF"/>
    </a:folHlink>
  </a:clrScheme>
</a:themeOverride>
</file>

<file path=ppt/theme/themeOverride5.xml><?xml version="1.0" encoding="utf-8"?>
<a:themeOverride xmlns:a="http://schemas.openxmlformats.org/drawingml/2006/main">
  <a:clrScheme name="Satélite 11">
    <a:dk1>
      <a:srgbClr val="292929"/>
    </a:dk1>
    <a:lt1>
      <a:srgbClr val="8696CA"/>
    </a:lt1>
    <a:dk2>
      <a:srgbClr val="214365"/>
    </a:dk2>
    <a:lt2>
      <a:srgbClr val="9C9C9C"/>
    </a:lt2>
    <a:accent1>
      <a:srgbClr val="97D1D5"/>
    </a:accent1>
    <a:accent2>
      <a:srgbClr val="666699"/>
    </a:accent2>
    <a:accent3>
      <a:srgbClr val="C3C9E1"/>
    </a:accent3>
    <a:accent4>
      <a:srgbClr val="212121"/>
    </a:accent4>
    <a:accent5>
      <a:srgbClr val="C9E5E7"/>
    </a:accent5>
    <a:accent6>
      <a:srgbClr val="5C5C8A"/>
    </a:accent6>
    <a:hlink>
      <a:srgbClr val="0000FF"/>
    </a:hlink>
    <a:folHlink>
      <a:srgbClr val="0099FF"/>
    </a:folHlink>
  </a:clrScheme>
</a:themeOverride>
</file>

<file path=ppt/theme/themeOverride6.xml><?xml version="1.0" encoding="utf-8"?>
<a:themeOverride xmlns:a="http://schemas.openxmlformats.org/drawingml/2006/main">
  <a:clrScheme name="Satélite 11">
    <a:dk1>
      <a:srgbClr val="292929"/>
    </a:dk1>
    <a:lt1>
      <a:srgbClr val="8696CA"/>
    </a:lt1>
    <a:dk2>
      <a:srgbClr val="214365"/>
    </a:dk2>
    <a:lt2>
      <a:srgbClr val="9C9C9C"/>
    </a:lt2>
    <a:accent1>
      <a:srgbClr val="97D1D5"/>
    </a:accent1>
    <a:accent2>
      <a:srgbClr val="666699"/>
    </a:accent2>
    <a:accent3>
      <a:srgbClr val="C3C9E1"/>
    </a:accent3>
    <a:accent4>
      <a:srgbClr val="212121"/>
    </a:accent4>
    <a:accent5>
      <a:srgbClr val="C9E5E7"/>
    </a:accent5>
    <a:accent6>
      <a:srgbClr val="5C5C8A"/>
    </a:accent6>
    <a:hlink>
      <a:srgbClr val="0000FF"/>
    </a:hlink>
    <a:folHlink>
      <a:srgbClr val="0099FF"/>
    </a:folHlink>
  </a:clrScheme>
</a:themeOverride>
</file>

<file path=ppt/theme/themeOverride7.xml><?xml version="1.0" encoding="utf-8"?>
<a:themeOverride xmlns:a="http://schemas.openxmlformats.org/drawingml/2006/main">
  <a:clrScheme name="Satélite 11">
    <a:dk1>
      <a:srgbClr val="292929"/>
    </a:dk1>
    <a:lt1>
      <a:srgbClr val="8696CA"/>
    </a:lt1>
    <a:dk2>
      <a:srgbClr val="214365"/>
    </a:dk2>
    <a:lt2>
      <a:srgbClr val="9C9C9C"/>
    </a:lt2>
    <a:accent1>
      <a:srgbClr val="97D1D5"/>
    </a:accent1>
    <a:accent2>
      <a:srgbClr val="666699"/>
    </a:accent2>
    <a:accent3>
      <a:srgbClr val="C3C9E1"/>
    </a:accent3>
    <a:accent4>
      <a:srgbClr val="212121"/>
    </a:accent4>
    <a:accent5>
      <a:srgbClr val="C9E5E7"/>
    </a:accent5>
    <a:accent6>
      <a:srgbClr val="5C5C8A"/>
    </a:accent6>
    <a:hlink>
      <a:srgbClr val="0000FF"/>
    </a:hlink>
    <a:folHlink>
      <a:srgbClr val="0099FF"/>
    </a:folHlink>
  </a:clrScheme>
</a:themeOverride>
</file>

<file path=ppt/theme/themeOverride8.xml><?xml version="1.0" encoding="utf-8"?>
<a:themeOverride xmlns:a="http://schemas.openxmlformats.org/drawingml/2006/main">
  <a:clrScheme name="Satélite 11">
    <a:dk1>
      <a:srgbClr val="292929"/>
    </a:dk1>
    <a:lt1>
      <a:srgbClr val="8696CA"/>
    </a:lt1>
    <a:dk2>
      <a:srgbClr val="214365"/>
    </a:dk2>
    <a:lt2>
      <a:srgbClr val="9C9C9C"/>
    </a:lt2>
    <a:accent1>
      <a:srgbClr val="97D1D5"/>
    </a:accent1>
    <a:accent2>
      <a:srgbClr val="666699"/>
    </a:accent2>
    <a:accent3>
      <a:srgbClr val="C3C9E1"/>
    </a:accent3>
    <a:accent4>
      <a:srgbClr val="212121"/>
    </a:accent4>
    <a:accent5>
      <a:srgbClr val="C9E5E7"/>
    </a:accent5>
    <a:accent6>
      <a:srgbClr val="5C5C8A"/>
    </a:accent6>
    <a:hlink>
      <a:srgbClr val="0000FF"/>
    </a:hlink>
    <a:folHlink>
      <a:srgbClr val="0099FF"/>
    </a:folHlink>
  </a:clrScheme>
</a:themeOverride>
</file>

<file path=ppt/theme/themeOverride9.xml><?xml version="1.0" encoding="utf-8"?>
<a:themeOverride xmlns:a="http://schemas.openxmlformats.org/drawingml/2006/main">
  <a:clrScheme name="Satélite 11">
    <a:dk1>
      <a:srgbClr val="292929"/>
    </a:dk1>
    <a:lt1>
      <a:srgbClr val="8696CA"/>
    </a:lt1>
    <a:dk2>
      <a:srgbClr val="214365"/>
    </a:dk2>
    <a:lt2>
      <a:srgbClr val="9C9C9C"/>
    </a:lt2>
    <a:accent1>
      <a:srgbClr val="97D1D5"/>
    </a:accent1>
    <a:accent2>
      <a:srgbClr val="666699"/>
    </a:accent2>
    <a:accent3>
      <a:srgbClr val="C3C9E1"/>
    </a:accent3>
    <a:accent4>
      <a:srgbClr val="212121"/>
    </a:accent4>
    <a:accent5>
      <a:srgbClr val="C9E5E7"/>
    </a:accent5>
    <a:accent6>
      <a:srgbClr val="5C5C8A"/>
    </a:accent6>
    <a:hlink>
      <a:srgbClr val="0000FF"/>
    </a:hlink>
    <a:folHlink>
      <a:srgbClr val="0099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Satellite Dish</Template>
  <TotalTime>1480</TotalTime>
  <Words>179</Words>
  <Application>Microsoft Office PowerPoint</Application>
  <PresentationFormat>On-screen Show (4:3)</PresentationFormat>
  <Paragraphs>66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Satélite</vt:lpstr>
      <vt:lpstr>LAS TIC Y LOS PROGRAMAS ACADÉMICOS DE FUNDAUC </vt:lpstr>
      <vt:lpstr>VISIÓN</vt:lpstr>
      <vt:lpstr>MISIÓN</vt:lpstr>
      <vt:lpstr>PROPÓSITO</vt:lpstr>
      <vt:lpstr>DIAGNÓSTICO SITUACIONAL</vt:lpstr>
      <vt:lpstr>DIAGNÓSTICO SITUACIONAL</vt:lpstr>
      <vt:lpstr>OBJETIVO</vt:lpstr>
      <vt:lpstr>DESCRIPCIÓN DEL TRABAJO </vt:lpstr>
      <vt:lpstr>ETAPAS</vt:lpstr>
      <vt:lpstr>Slide 10</vt:lpstr>
      <vt:lpstr>Slide 11</vt:lpstr>
      <vt:lpstr>Slide 12</vt:lpstr>
      <vt:lpstr>ESPECIFICACIONES</vt:lpstr>
      <vt:lpstr>GRUPO DE TRABAJO</vt:lpstr>
      <vt:lpstr>GRUPO DE TRABAJO</vt:lpstr>
      <vt:lpstr>GRUPO DE TRABAJO</vt:lpstr>
      <vt:lpstr>ESTRATEGIAS</vt:lpstr>
      <vt:lpstr>ESTRATEGIAS</vt:lpstr>
      <vt:lpstr>Slide 19</vt:lpstr>
      <vt:lpstr>ESTRATEGIAS</vt:lpstr>
      <vt:lpstr>ESTRATEGIAS</vt:lpstr>
      <vt:lpstr>¡Gracias por su Atención!</vt:lpstr>
    </vt:vector>
  </TitlesOfParts>
  <Company>The houze!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PLATAFORMA VIRTUAL FUNDAUC-PRIMERA ETAPA</dc:title>
  <dc:creator>WinuE</dc:creator>
  <cp:lastModifiedBy>hasuncion</cp:lastModifiedBy>
  <cp:revision>96</cp:revision>
  <dcterms:created xsi:type="dcterms:W3CDTF">2010-02-10T15:13:41Z</dcterms:created>
  <dcterms:modified xsi:type="dcterms:W3CDTF">2010-04-08T14:24:57Z</dcterms:modified>
</cp:coreProperties>
</file>